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257" r:id="rId2"/>
    <p:sldId id="259" r:id="rId3"/>
    <p:sldId id="263" r:id="rId4"/>
    <p:sldId id="268" r:id="rId5"/>
    <p:sldId id="269" r:id="rId6"/>
    <p:sldId id="261" r:id="rId7"/>
    <p:sldId id="262" r:id="rId8"/>
    <p:sldId id="264" r:id="rId9"/>
    <p:sldId id="266" r:id="rId10"/>
    <p:sldId id="265" r:id="rId11"/>
    <p:sldId id="267" r:id="rId12"/>
    <p:sldId id="260" r:id="rId13"/>
    <p:sldId id="274" r:id="rId14"/>
    <p:sldId id="270" r:id="rId15"/>
    <p:sldId id="275" r:id="rId16"/>
    <p:sldId id="271" r:id="rId17"/>
    <p:sldId id="276" r:id="rId18"/>
    <p:sldId id="278" r:id="rId19"/>
    <p:sldId id="277" r:id="rId20"/>
    <p:sldId id="279" r:id="rId21"/>
    <p:sldId id="280" r:id="rId22"/>
    <p:sldId id="281" r:id="rId23"/>
    <p:sldId id="273" r:id="rId24"/>
    <p:sldId id="284" r:id="rId25"/>
    <p:sldId id="285" r:id="rId26"/>
    <p:sldId id="294" r:id="rId27"/>
    <p:sldId id="286" r:id="rId28"/>
    <p:sldId id="287" r:id="rId29"/>
    <p:sldId id="288" r:id="rId30"/>
    <p:sldId id="289" r:id="rId31"/>
    <p:sldId id="291" r:id="rId32"/>
    <p:sldId id="292" r:id="rId33"/>
    <p:sldId id="282" r:id="rId34"/>
    <p:sldId id="283" r:id="rId35"/>
    <p:sldId id="293" r:id="rId36"/>
    <p:sldId id="297" r:id="rId37"/>
    <p:sldId id="304" r:id="rId38"/>
    <p:sldId id="298" r:id="rId39"/>
    <p:sldId id="295" r:id="rId40"/>
    <p:sldId id="299" r:id="rId41"/>
    <p:sldId id="300" r:id="rId42"/>
    <p:sldId id="296" r:id="rId43"/>
    <p:sldId id="302" r:id="rId44"/>
    <p:sldId id="301" r:id="rId45"/>
    <p:sldId id="303" r:id="rId46"/>
    <p:sldId id="305" r:id="rId47"/>
    <p:sldId id="306" r:id="rId48"/>
    <p:sldId id="309" r:id="rId49"/>
    <p:sldId id="307" r:id="rId50"/>
    <p:sldId id="308" r:id="rId51"/>
    <p:sldId id="310" r:id="rId52"/>
    <p:sldId id="311" r:id="rId53"/>
    <p:sldId id="312" r:id="rId54"/>
    <p:sldId id="313" r:id="rId55"/>
    <p:sldId id="314" r:id="rId56"/>
    <p:sldId id="329" r:id="rId57"/>
    <p:sldId id="330" r:id="rId58"/>
    <p:sldId id="331" r:id="rId59"/>
    <p:sldId id="332" r:id="rId60"/>
    <p:sldId id="369" r:id="rId61"/>
    <p:sldId id="333" r:id="rId62"/>
    <p:sldId id="33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9" r:id="rId90"/>
    <p:sldId id="350" r:id="rId91"/>
    <p:sldId id="352" r:id="rId92"/>
    <p:sldId id="353" r:id="rId93"/>
    <p:sldId id="354" r:id="rId94"/>
    <p:sldId id="347" r:id="rId95"/>
    <p:sldId id="348" r:id="rId96"/>
    <p:sldId id="351" r:id="rId97"/>
    <p:sldId id="356" r:id="rId98"/>
    <p:sldId id="357" r:id="rId99"/>
    <p:sldId id="358" r:id="rId100"/>
    <p:sldId id="359" r:id="rId101"/>
    <p:sldId id="360" r:id="rId102"/>
    <p:sldId id="362" r:id="rId103"/>
    <p:sldId id="361" r:id="rId104"/>
    <p:sldId id="363" r:id="rId105"/>
    <p:sldId id="364" r:id="rId106"/>
    <p:sldId id="365" r:id="rId107"/>
    <p:sldId id="366" r:id="rId108"/>
    <p:sldId id="367" r:id="rId109"/>
    <p:sldId id="3527" r:id="rId110"/>
    <p:sldId id="3528" r:id="rId111"/>
    <p:sldId id="3526" r:id="rId112"/>
    <p:sldId id="3525" r:id="rId1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8"/>
    <p:restoredTop sz="96327"/>
  </p:normalViewPr>
  <p:slideViewPr>
    <p:cSldViewPr snapToGrid="0" snapToObjects="1">
      <p:cViewPr varScale="1">
        <p:scale>
          <a:sx n="150" d="100"/>
          <a:sy n="15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0F738-BFEF-2E47-AAC8-DB9B5F885C8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51264-8589-6E4B-B920-7E67E5A8D88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761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796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17805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4241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1384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187029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49409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46513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22715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76076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1409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563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035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74355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788283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04285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250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027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349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428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223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389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834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6039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70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031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561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915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8638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160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828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824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405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086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3302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42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670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1140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938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1358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0232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647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1920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6118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8505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2043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972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90955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6293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034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86057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80263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347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9585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0496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96023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6451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220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2183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77292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33740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10480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5753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1102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77930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61477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682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6428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024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9324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76772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37837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41587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8298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8466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73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30637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95819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2026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183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52592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52705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18827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74830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8408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61085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04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55870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0175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4358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697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3270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2900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096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87801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464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6910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088999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93904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9583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60855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753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33262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99203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85544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3062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7530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4322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41887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1036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41634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302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4663" y="1276350"/>
            <a:ext cx="6124575" cy="3446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07390" y="4913947"/>
            <a:ext cx="5659120" cy="402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06906" y="9698488"/>
            <a:ext cx="3065357" cy="51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750" tIns="49375" rIns="98750" bIns="49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2930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DA804-B33F-1B40-B087-5CB35EEF2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E20A7D-BAE8-534C-8C61-A82E41F39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73A156-FB27-B143-AE4A-53E28F52D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2F0DA-0D41-DE4B-80E2-8C1DFBCB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17679F-D8F1-FD49-AE92-005F59C5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194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6DFB3-CDDA-314C-8A49-D1FCEA46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282EDA-F919-1E47-9E93-97C9DDD9D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6E627-D6AD-DB48-ABCF-F9ABC0520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451F7-967D-2E4B-B41C-76A2372F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15EFA-1A12-284B-96DE-C924BD9A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182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9B7BFD-B2CA-D842-A2B6-1390AD8E4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54B342-07A1-2645-8496-91E27392F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18EAD-8C10-D649-9A15-546BAD29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81A5E-944D-1547-9762-15780824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98185-1554-944D-BE13-EBFDB260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6192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국책과제 템플릿 6">
  <p:cSld name="국책과제 템플릿 6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0"/>
          <p:cNvSpPr txBox="1">
            <a:spLocks noGrp="1"/>
          </p:cNvSpPr>
          <p:nvPr>
            <p:ph type="body" idx="1"/>
          </p:nvPr>
        </p:nvSpPr>
        <p:spPr>
          <a:xfrm>
            <a:off x="461913" y="601002"/>
            <a:ext cx="1111422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>
                <a:latin typeface="Roboto Black"/>
                <a:ea typeface="Roboto Black"/>
                <a:cs typeface="Roboto Black"/>
                <a:sym typeface="Roboto Black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>
                <a:latin typeface="Roboto Black"/>
                <a:ea typeface="Roboto Black"/>
                <a:cs typeface="Roboto Black"/>
                <a:sym typeface="Roboto Black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>
                <a:latin typeface="Roboto Black"/>
                <a:ea typeface="Roboto Black"/>
                <a:cs typeface="Roboto Black"/>
                <a:sym typeface="Roboto Black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>
                <a:latin typeface="Roboto Black"/>
                <a:ea typeface="Roboto Black"/>
                <a:cs typeface="Roboto Black"/>
                <a:sym typeface="Roboto Black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0"/>
          <p:cNvSpPr/>
          <p:nvPr/>
        </p:nvSpPr>
        <p:spPr>
          <a:xfrm>
            <a:off x="-204000" y="-7831"/>
            <a:ext cx="12600000" cy="1673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812A8"/>
              </a:gs>
              <a:gs pos="39000">
                <a:srgbClr val="005A9C"/>
              </a:gs>
              <a:gs pos="69000">
                <a:srgbClr val="008F9C"/>
              </a:gs>
              <a:gs pos="100000">
                <a:srgbClr val="00A17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40"/>
          <p:cNvSpPr txBox="1"/>
          <p:nvPr/>
        </p:nvSpPr>
        <p:spPr>
          <a:xfrm>
            <a:off x="9448799" y="6356350"/>
            <a:ext cx="24661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900" b="1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900" b="1">
              <a:solidFill>
                <a:srgbClr val="8A8A8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064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13A8F-E422-CF40-A198-5BCFD7653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B29B6-08DF-D042-A750-11CDAA89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BE301-3F2F-8F4F-8D83-70F6DEC1D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AA639-390A-3E46-B42A-4AB94976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68438E-8CC5-A84A-B772-3FCEA300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73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D908D-2BF0-3644-8C20-A9543433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49BFD1-3F10-A043-85A2-BE301778E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356AB-5217-ED47-B427-10EE2BEAD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34F07-658A-FD45-9558-95372DA3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091C2-A798-7542-A755-BEF04043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262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83BE9-E7B8-C746-9D8B-28059906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CEF0C3-0181-174A-8645-2D44C7DB0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9BBB7E-AF35-DD47-A8F2-BA292BD9E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3FE879-868A-184A-B5F8-A007D25D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6847AF-031E-4241-9B2B-267D570D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728F7E-3727-E643-B3F2-99F7C62E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934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4074C-1E8D-664B-AF3B-E821B78A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232023-B3F5-7244-9DF3-EC0F0AA51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00D986-7E31-3249-816E-89A1A14C9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710A91-27B4-CF48-9A70-AFD07C283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BA717C-8BA4-8A4D-904C-EA47A6166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D085F4-14FF-B049-88B4-FD32B26F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DBF0F-136E-E749-9958-8FEDB1B8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E9FD7A-9319-2B4D-83C4-F34AAB39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874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CA7C7-D576-964E-99FB-61EF370E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F057AD-CDB5-B647-9BBB-0D1524839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9BBF64-26CB-EC4E-89F9-43C38761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E692CA-6477-C44D-98F1-E8F66D01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784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2D882C-3007-1440-8824-2B49BB2C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0066A0-FE9D-2545-A021-E4ED01A0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C074F4-2763-8F49-B89A-7A13CE3C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932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37D7-DE01-774A-AAC2-515C943B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A71D1-6083-DB4C-9B53-945EFF583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4E55DF-0770-3148-BA61-41830BFED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007F22-1F91-BE49-AF82-DED06F35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023D69-3BED-424A-99DE-CA94BB49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624FDD-8BA6-E944-82BA-DCDD07A3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400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F6CA8-3314-4C46-8F30-15E0F35C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E8161E-9650-414C-A50E-F046C7F28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36888-E252-2241-B07F-E6024E537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985258-8FF5-D04C-A7C9-A9792CB80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8D5C6-44A1-B449-9E9F-FF760C20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451F-B8E2-F746-A634-1C67AAB2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521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599681-FCA2-314F-B34F-059093EF0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A74FA-B781-8347-B6FB-178C52A87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04DB7-B767-3C4A-88DC-248DD689B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D2ECC-AC4F-AB45-9892-67C93FC45BFE}" type="datetimeFigureOut">
              <a:rPr kumimoji="1" lang="ko-Kore-KR" altLang="en-US" smtClean="0"/>
              <a:t>2024. 2. 18.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23303-FA83-2543-B6B1-B63C51A4C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6B5D3-9BCB-EF4F-9334-E81294C9B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F77B6-697E-154A-ACDF-76769D09B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534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7.tif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115.tiff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109.svg"/><Relationship Id="rId9" Type="http://schemas.openxmlformats.org/officeDocument/2006/relationships/image" Target="../media/image1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../&#4359;&#4449;&#4527;&#4369;&#4461;-doc/VAS-aisuiute-&#4363;&#4449;&#4367;&#4469;&#4368;&#4454;&#4520;&#4366;&#4453;.pptx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6.tiff"/><Relationship Id="rId4" Type="http://schemas.openxmlformats.org/officeDocument/2006/relationships/hyperlink" Target="../&#4355;&#4457;&#4540;&#4363;&#4455;&#4540;&#4361;&#4449;&#4540;/VAS-auto-comp.mov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about/who-we-ar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about/member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about/member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cher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k3s.io/" TargetMode="External"/><Relationship Id="rId5" Type="http://schemas.openxmlformats.org/officeDocument/2006/relationships/hyperlink" Target="https://kind.sigs.k8s.io/" TargetMode="External"/><Relationship Id="rId4" Type="http://schemas.openxmlformats.org/officeDocument/2006/relationships/hyperlink" Target="https://minikube.sigs.k8s.io/docs/star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tiff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services-networking/servic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tiff"/><Relationship Id="rId4" Type="http://schemas.openxmlformats.org/officeDocument/2006/relationships/hyperlink" Target="https://kubernetes.io/ko/docs/concepts/services-networking/ingress-controllers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tif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tiff"/><Relationship Id="rId4" Type="http://schemas.openxmlformats.org/officeDocument/2006/relationships/image" Target="../media/image93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cefullight.dev/2019/12/27/kubernetes-rolling-update/#rollingupdate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tiff"/><Relationship Id="rId5" Type="http://schemas.openxmlformats.org/officeDocument/2006/relationships/hyperlink" Target="https://gracefullight.dev/2019/12/27/kubernetes-rolling-update/#maxsurge" TargetMode="External"/><Relationship Id="rId4" Type="http://schemas.openxmlformats.org/officeDocument/2006/relationships/hyperlink" Target="https://gracefullight.dev/2019/12/27/kubernetes-rolling-update/#maxunavailable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velero.io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/>
          <p:nvPr/>
        </p:nvSpPr>
        <p:spPr>
          <a:xfrm>
            <a:off x="-1502" y="0"/>
            <a:ext cx="12192000" cy="6858000"/>
          </a:xfrm>
          <a:prstGeom prst="rect">
            <a:avLst/>
          </a:prstGeom>
          <a:gradFill>
            <a:gsLst>
              <a:gs pos="0">
                <a:srgbClr val="093FB3"/>
              </a:gs>
              <a:gs pos="48000">
                <a:srgbClr val="008F9C"/>
              </a:gs>
              <a:gs pos="100000">
                <a:srgbClr val="00A17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0" name="Google Shape;80;p1"/>
          <p:cNvGrpSpPr/>
          <p:nvPr/>
        </p:nvGrpSpPr>
        <p:grpSpPr>
          <a:xfrm>
            <a:off x="-17817" y="-77012"/>
            <a:ext cx="15412825" cy="16074031"/>
            <a:chOff x="0" y="-77012"/>
            <a:chExt cx="15412825" cy="16074031"/>
          </a:xfrm>
        </p:grpSpPr>
        <p:grpSp>
          <p:nvGrpSpPr>
            <p:cNvPr id="81" name="Google Shape;81;p1"/>
            <p:cNvGrpSpPr/>
            <p:nvPr/>
          </p:nvGrpSpPr>
          <p:grpSpPr>
            <a:xfrm>
              <a:off x="0" y="5280998"/>
              <a:ext cx="12148525" cy="10716021"/>
              <a:chOff x="3286" y="1675"/>
              <a:chExt cx="1094" cy="965"/>
            </a:xfrm>
          </p:grpSpPr>
          <p:sp>
            <p:nvSpPr>
              <p:cNvPr id="82" name="Google Shape;82;p1"/>
              <p:cNvSpPr/>
              <p:nvPr/>
            </p:nvSpPr>
            <p:spPr>
              <a:xfrm>
                <a:off x="3384" y="1685"/>
                <a:ext cx="910" cy="838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52" extrusionOk="0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solidFill>
                <a:schemeClr val="lt1">
                  <a:alpha val="2745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" name="Google Shape;83;p1"/>
              <p:cNvSpPr/>
              <p:nvPr/>
            </p:nvSpPr>
            <p:spPr>
              <a:xfrm>
                <a:off x="4147" y="24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745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" name="Google Shape;84;p1"/>
              <p:cNvSpPr/>
              <p:nvPr/>
            </p:nvSpPr>
            <p:spPr>
              <a:xfrm>
                <a:off x="4147" y="24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>
                  <a:alpha val="2745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" name="Google Shape;85;p1"/>
              <p:cNvSpPr/>
              <p:nvPr/>
            </p:nvSpPr>
            <p:spPr>
              <a:xfrm>
                <a:off x="3286" y="1675"/>
                <a:ext cx="1094" cy="96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05" extrusionOk="0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solidFill>
                <a:schemeClr val="lt1">
                  <a:alpha val="2745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6" name="Google Shape;86;p1"/>
            <p:cNvSpPr/>
            <p:nvPr/>
          </p:nvSpPr>
          <p:spPr>
            <a:xfrm>
              <a:off x="1646032" y="2688184"/>
              <a:ext cx="12148525" cy="10716021"/>
            </a:xfrm>
            <a:custGeom>
              <a:avLst/>
              <a:gdLst/>
              <a:ahLst/>
              <a:cxnLst/>
              <a:rect l="l" t="t" r="r" b="b"/>
              <a:pathLst>
                <a:path w="460" h="405" extrusionOk="0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3264300" y="-77012"/>
              <a:ext cx="12148525" cy="10716021"/>
            </a:xfrm>
            <a:custGeom>
              <a:avLst/>
              <a:gdLst/>
              <a:ahLst/>
              <a:cxnLst/>
              <a:rect l="l" t="t" r="r" b="b"/>
              <a:pathLst>
                <a:path w="460" h="405" extrusionOk="0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8" name="Google Shape;88;p1"/>
          <p:cNvSpPr txBox="1"/>
          <p:nvPr/>
        </p:nvSpPr>
        <p:spPr>
          <a:xfrm>
            <a:off x="806937" y="2778559"/>
            <a:ext cx="10575123" cy="106426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Noto Sans KR"/>
              </a:rPr>
              <a:t>K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Noto Sans KR"/>
              </a:rPr>
              <a:t>8S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Noto Sans KR"/>
              </a:rPr>
              <a:t>기본교육</a:t>
            </a:r>
            <a:endParaRPr lang="en" sz="3000" dirty="0"/>
          </a:p>
        </p:txBody>
      </p:sp>
      <p:sp>
        <p:nvSpPr>
          <p:cNvPr id="89" name="Google Shape;89;p1"/>
          <p:cNvSpPr txBox="1"/>
          <p:nvPr/>
        </p:nvSpPr>
        <p:spPr>
          <a:xfrm>
            <a:off x="2196392" y="5174576"/>
            <a:ext cx="77962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None/>
            </a:pPr>
            <a:r>
              <a:rPr lang="en-US" altLang="ko-KR" sz="1800" i="0" u="none" strike="noStrike" cap="none" dirty="0">
                <a:solidFill>
                  <a:schemeClr val="lt1"/>
                </a:solidFill>
                <a:latin typeface="+mj-lt"/>
                <a:ea typeface="Malgun Gothic"/>
                <a:cs typeface="Malgun Gothic"/>
                <a:sym typeface="Malgun Gothic"/>
              </a:rPr>
              <a:t>OSC Korea </a:t>
            </a:r>
            <a:r>
              <a:rPr lang="ko-KR" altLang="en-US" sz="1800" i="0" u="none" strike="noStrike" cap="none" dirty="0" err="1">
                <a:solidFill>
                  <a:schemeClr val="lt1"/>
                </a:solidFill>
                <a:latin typeface="+mj-lt"/>
                <a:ea typeface="Malgun Gothic"/>
                <a:cs typeface="Malgun Gothic"/>
                <a:sym typeface="Malgun Gothic"/>
              </a:rPr>
              <a:t>남궁성환</a:t>
            </a:r>
            <a:r>
              <a:rPr lang="ko-KR" altLang="en-US" sz="1800" i="0" u="none" strike="noStrike" cap="none" dirty="0">
                <a:solidFill>
                  <a:schemeClr val="lt1"/>
                </a:solidFill>
                <a:latin typeface="+mj-lt"/>
                <a:ea typeface="Malgun Gothic"/>
                <a:cs typeface="Malgun Gothic"/>
                <a:sym typeface="Malgun Gothic"/>
              </a:rPr>
              <a:t> 이사</a:t>
            </a:r>
            <a:endParaRPr sz="1800" i="0" u="none" strike="noStrike" cap="none" dirty="0">
              <a:solidFill>
                <a:schemeClr val="lt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317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4047759" y="887533"/>
            <a:ext cx="679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Pretendard Variable"/>
              </a:rPr>
              <a:t>쿠버네티스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Pretendard Variable"/>
              </a:rPr>
              <a:t> 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Pretendard Variable"/>
              </a:rPr>
              <a:t>(</a:t>
            </a:r>
            <a:r>
              <a:rPr lang="en" altLang="ko-Kore-KR" sz="2400" b="1" i="0" dirty="0">
                <a:solidFill>
                  <a:schemeClr val="bg1"/>
                </a:solidFill>
                <a:effectLst/>
                <a:latin typeface="Pretendard Variable"/>
              </a:rPr>
              <a:t>Kubernetes)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Pretendard Variable"/>
              </a:rPr>
              <a:t>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Pretendard Variable"/>
              </a:rPr>
              <a:t>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D8806-AFCE-8142-AB9A-57BD875700E1}"/>
              </a:ext>
            </a:extLst>
          </p:cNvPr>
          <p:cNvSpPr txBox="1"/>
          <p:nvPr/>
        </p:nvSpPr>
        <p:spPr>
          <a:xfrm>
            <a:off x="1695505" y="4257839"/>
            <a:ext cx="92190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쿠버네티스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(</a:t>
            </a:r>
            <a:r>
              <a:rPr lang="en" altLang="ko-Kore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Kubernetes)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란 배의 키를 잡는 사람인 조타수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항해사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의 그리스어 단어</a:t>
            </a:r>
            <a:endParaRPr lang="en-US" altLang="ko-K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구글이 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2014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년에 </a:t>
            </a:r>
            <a:r>
              <a:rPr lang="ko-KR" alt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쿠버네티스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프로젝트를 </a:t>
            </a:r>
            <a:r>
              <a:rPr lang="ko-KR" alt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오픈소스화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쿠버네티스는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프로덕션 워크로드를 대규모로 운영하는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15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년 이상의 구글 경험과 커뮤니티의 최고의 아이디어와 적용 사례가 결합되어 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K8s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라는 표기는 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en" altLang="ko-Kore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K"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와 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en" altLang="ko-Kore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s"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와 그 사이에 있는 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8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글자를 나타내는 약식 표기</a:t>
            </a:r>
            <a:endParaRPr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54EF4-048F-3B45-A272-7ACE37D6DBE9}"/>
              </a:ext>
            </a:extLst>
          </p:cNvPr>
          <p:cNvSpPr txBox="1"/>
          <p:nvPr/>
        </p:nvSpPr>
        <p:spPr>
          <a:xfrm>
            <a:off x="395026" y="340522"/>
            <a:ext cx="203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1.  </a:t>
            </a:r>
            <a:r>
              <a:rPr kumimoji="1" lang="en-US" altLang="ko-Kore-KR" dirty="0" err="1"/>
              <a:t>kubernetes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5DC4A59-8148-8047-888E-22BADB1B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44" y="1543550"/>
            <a:ext cx="2760597" cy="265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21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027083" y="3313382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235170" y="3525325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113A653-4ECF-344B-9394-C0824DA8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20" y="2880179"/>
            <a:ext cx="1331914" cy="12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65A39-22EC-AF4D-AC80-A9555959BA59}"/>
              </a:ext>
            </a:extLst>
          </p:cNvPr>
          <p:cNvSpPr txBox="1"/>
          <p:nvPr/>
        </p:nvSpPr>
        <p:spPr>
          <a:xfrm>
            <a:off x="395026" y="340522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백업 및 복원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28B16E-68E6-F84F-BD83-A827B560EC4B}"/>
              </a:ext>
            </a:extLst>
          </p:cNvPr>
          <p:cNvSpPr txBox="1"/>
          <p:nvPr/>
        </p:nvSpPr>
        <p:spPr>
          <a:xfrm>
            <a:off x="4830646" y="22830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lecture-8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52235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718756" y="958476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접근 권한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DEFF2-C457-D846-A001-2939CC3991B8}"/>
              </a:ext>
            </a:extLst>
          </p:cNvPr>
          <p:cNvSpPr txBox="1"/>
          <p:nvPr/>
        </p:nvSpPr>
        <p:spPr>
          <a:xfrm>
            <a:off x="2764305" y="1562025"/>
            <a:ext cx="896055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쿠버네티스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클러스터의 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접근하기 위해서는 우선 유효한 사용자 인지 인증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authentication)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거처야 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쿠버네티스는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ABAC(Attribute-based access control)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 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RBAC(Role-based access control) 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방법을 지원하나 보통은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RBAC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역할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Role)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기반권한으로 많이 사용함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RBAC(Role-based access control)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기본개념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롤</a:t>
            </a:r>
            <a:r>
              <a:rPr lang="en-US" altLang="ko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en" altLang="ko-Kore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Role)</a:t>
            </a:r>
            <a:endParaRPr lang="en-US" altLang="ko-Kore-KR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Role)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특정 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 리소스에 대한 권한들을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명시해둔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규칙들의 집합이며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롤에는 그냥 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Role)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클러스터롤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ClusterRole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종류 지원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Role)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특정 네임스페이스에 속한 권한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클러스터롤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ClusterRole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:  </a:t>
            </a:r>
            <a:r>
              <a:rPr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네임스페이스에 속하지 않고 클러스터 전체 대한 권한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Role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Role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어떤 자원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resources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리소스에 대한 행위 권한  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get, list, create, update, delete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설정한다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롤바인딩</a:t>
            </a:r>
            <a:r>
              <a:rPr lang="en-US" altLang="ko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en" altLang="ko-Kore-KR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RoleBinding</a:t>
            </a:r>
            <a:r>
              <a:rPr lang="en" altLang="ko-Kore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롤바인딩은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롤과 사용자를 묶어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binding)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주는 역할을 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롤바인딩도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Role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처럼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RoleBinding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과 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ClusterRoleBinding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종류 지원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B0930-2D67-3B4B-9EAD-764B21D94218}"/>
              </a:ext>
            </a:extLst>
          </p:cNvPr>
          <p:cNvSpPr txBox="1"/>
          <p:nvPr/>
        </p:nvSpPr>
        <p:spPr>
          <a:xfrm>
            <a:off x="395026" y="340522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12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접근 권한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D862343C-95C0-6743-B6D3-81F4A4460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648" y="3250441"/>
            <a:ext cx="1272788" cy="139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107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540553" y="893910"/>
            <a:ext cx="3297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접근 계정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DEFF2-C457-D846-A001-2939CC3991B8}"/>
              </a:ext>
            </a:extLst>
          </p:cNvPr>
          <p:cNvSpPr txBox="1"/>
          <p:nvPr/>
        </p:nvSpPr>
        <p:spPr>
          <a:xfrm>
            <a:off x="2536371" y="1752673"/>
            <a:ext cx="92415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</a:rPr>
              <a:t>K8s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</a:rPr>
              <a:t>k8s</a:t>
            </a:r>
            <a:r>
              <a:rPr lang="ko-KR" altLang="en-US" dirty="0">
                <a:latin typeface="+mn-ea"/>
              </a:rPr>
              <a:t>에는 서비스 계정과 유저 계정이 있다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</a:rPr>
              <a:t>Service Account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클러스터 내에서 실행되는 애플리케이션 또는 서비스와 관련 주로 클러스터 내의 리소스에 대한 접근 권한을 관리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쉽게 말해 사람이 아니라 애플리케이션이나 시스템 프로그램의 식별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인증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인가를 위한 계정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</a:rPr>
              <a:t>User Account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인증된 운영자 또는 개발자 등이 클러스터를 관리 및 작업을 수행하는데 사용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kubernetes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관리하는 </a:t>
            </a:r>
            <a:r>
              <a:rPr lang="en-US" altLang="ko-KR" dirty="0">
                <a:latin typeface="+mn-ea"/>
              </a:rPr>
              <a:t>admin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SA </a:t>
            </a:r>
            <a:r>
              <a:rPr lang="ko-KR" altLang="en-US" dirty="0">
                <a:latin typeface="+mn-ea"/>
              </a:rPr>
              <a:t>인력이 주요 대상이다 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일반 사용자에 대한 권한은 없다 일반 사용자가 </a:t>
            </a:r>
            <a:r>
              <a:rPr lang="en-US" altLang="ko-KR" dirty="0" err="1">
                <a:latin typeface="+mn-ea"/>
              </a:rPr>
              <a:t>kubenetes</a:t>
            </a:r>
            <a:r>
              <a:rPr lang="ko-KR" altLang="en-US" dirty="0">
                <a:latin typeface="+mn-ea"/>
              </a:rPr>
              <a:t> 상태 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log,</a:t>
            </a:r>
            <a:r>
              <a:rPr lang="ko-KR" altLang="en-US" dirty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Application </a:t>
            </a:r>
            <a:r>
              <a:rPr lang="ko-KR" altLang="en-US" dirty="0">
                <a:latin typeface="+mn-ea"/>
              </a:rPr>
              <a:t>로그를 확인하려면 </a:t>
            </a:r>
            <a:r>
              <a:rPr lang="en-US" altLang="ko-KR" dirty="0">
                <a:latin typeface="+mn-ea"/>
              </a:rPr>
              <a:t>third-party </a:t>
            </a:r>
            <a:r>
              <a:rPr lang="ko-KR" altLang="en-US" dirty="0">
                <a:latin typeface="+mn-ea"/>
              </a:rPr>
              <a:t>솔루션을 사용하면 된다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argocd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opensearch</a:t>
            </a:r>
            <a:r>
              <a:rPr lang="en-US" altLang="ko-KR" dirty="0">
                <a:latin typeface="+mn-ea"/>
              </a:rPr>
              <a:t>, Grafana </a:t>
            </a:r>
            <a:r>
              <a:rPr lang="ko-KR" altLang="en-US" dirty="0">
                <a:latin typeface="+mn-ea"/>
              </a:rPr>
              <a:t>등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07303-482B-5742-8B58-99C7AFC724A2}"/>
              </a:ext>
            </a:extLst>
          </p:cNvPr>
          <p:cNvSpPr txBox="1"/>
          <p:nvPr/>
        </p:nvSpPr>
        <p:spPr>
          <a:xfrm>
            <a:off x="395026" y="340522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12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접근 권한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51B498F-BB64-864B-B979-376705D87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936" y="3453664"/>
            <a:ext cx="1297240" cy="11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28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117900" y="853089"/>
            <a:ext cx="336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인증</a:t>
            </a:r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인가</a:t>
            </a:r>
          </a:p>
        </p:txBody>
      </p:sp>
      <p:pic>
        <p:nvPicPr>
          <p:cNvPr id="117762" name="Picture 2" descr="post-thumbnail">
            <a:extLst>
              <a:ext uri="{FF2B5EF4-FFF2-40B4-BE49-F238E27FC236}">
                <a16:creationId xmlns:a16="http://schemas.microsoft.com/office/drawing/2014/main" id="{A5FD53BB-71D9-3941-95BC-80CEE009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231" y="1976952"/>
            <a:ext cx="4831292" cy="386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4" name="Picture 4">
            <a:extLst>
              <a:ext uri="{FF2B5EF4-FFF2-40B4-BE49-F238E27FC236}">
                <a16:creationId xmlns:a16="http://schemas.microsoft.com/office/drawing/2014/main" id="{C2D628E1-CD22-3E41-A1AE-1676F67FB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7" y="3206203"/>
            <a:ext cx="5150183" cy="11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33851B-657E-7144-A3FB-BB06321B598D}"/>
              </a:ext>
            </a:extLst>
          </p:cNvPr>
          <p:cNvSpPr txBox="1"/>
          <p:nvPr/>
        </p:nvSpPr>
        <p:spPr>
          <a:xfrm>
            <a:off x="395026" y="340522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12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접근 권한</a:t>
            </a:r>
          </a:p>
        </p:txBody>
      </p:sp>
    </p:spTree>
    <p:extLst>
      <p:ext uri="{BB962C8B-B14F-4D97-AF65-F5344CB8AC3E}">
        <p14:creationId xmlns:p14="http://schemas.microsoft.com/office/powerpoint/2010/main" val="9369201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027083" y="3313382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235170" y="3525325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113A653-4ECF-344B-9394-C0824DA8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20" y="2880179"/>
            <a:ext cx="1331914" cy="12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C9DC5-231A-2E46-B199-65A63F776701}"/>
              </a:ext>
            </a:extLst>
          </p:cNvPr>
          <p:cNvSpPr txBox="1"/>
          <p:nvPr/>
        </p:nvSpPr>
        <p:spPr>
          <a:xfrm>
            <a:off x="4830646" y="22830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lecture-9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E6B18-1353-DE4F-A53B-1B376883FAE8}"/>
              </a:ext>
            </a:extLst>
          </p:cNvPr>
          <p:cNvSpPr txBox="1"/>
          <p:nvPr/>
        </p:nvSpPr>
        <p:spPr>
          <a:xfrm>
            <a:off x="395026" y="340522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12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접근 권한</a:t>
            </a:r>
          </a:p>
        </p:txBody>
      </p:sp>
    </p:spTree>
    <p:extLst>
      <p:ext uri="{BB962C8B-B14F-4D97-AF65-F5344CB8AC3E}">
        <p14:creationId xmlns:p14="http://schemas.microsoft.com/office/powerpoint/2010/main" val="16809002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Ansible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66EA0E-C0B4-424B-BFEC-B32D6CEAA4FA}"/>
              </a:ext>
            </a:extLst>
          </p:cNvPr>
          <p:cNvSpPr txBox="1"/>
          <p:nvPr/>
        </p:nvSpPr>
        <p:spPr>
          <a:xfrm>
            <a:off x="4107031" y="1628341"/>
            <a:ext cx="79117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rgbClr val="172B4D"/>
                </a:solidFill>
                <a:effectLst/>
                <a:latin typeface="+mn-ea"/>
              </a:rPr>
              <a:t>앤서블은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 여러 개의 서버를 효율적으로 관리하기 위해 고안된 환경 구성 자동화 도구이다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+mn-ea"/>
              </a:rPr>
              <a:t>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rgbClr val="172B4D"/>
                </a:solidFill>
                <a:effectLst/>
                <a:latin typeface="+mn-ea"/>
              </a:rPr>
              <a:t>앤서블은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+mn-ea"/>
              </a:rPr>
              <a:t>2012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년에 출시되었으며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+mn-ea"/>
              </a:rPr>
              <a:t>, 2013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년에 버전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+mn-ea"/>
              </a:rPr>
              <a:t>1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이 출시된 이후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 err="1">
                <a:solidFill>
                  <a:srgbClr val="172B4D"/>
                </a:solidFill>
                <a:effectLst/>
                <a:latin typeface="+mn-ea"/>
              </a:rPr>
              <a:t>레드햇에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 인수되어 개발되고 있다</a:t>
            </a:r>
            <a:endParaRPr lang="en-US" altLang="ko-KR" sz="1600" dirty="0">
              <a:solidFill>
                <a:srgbClr val="172B4D"/>
              </a:solidFill>
              <a:latin typeface="+mn-ea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수많은 유닉스 계열 시스템에서 실행되며 유닉스 계열 운영 체제 및 마이크로소프트 윈도우의 구성이 가능하다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+mn-ea"/>
              </a:rPr>
              <a:t>.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172B4D"/>
              </a:solidFill>
              <a:effectLst/>
              <a:latin typeface="+mn-ea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172B4D"/>
                </a:solidFill>
                <a:latin typeface="+mn-ea"/>
              </a:rPr>
              <a:t>특징</a:t>
            </a:r>
            <a:endParaRPr lang="en-US" altLang="ko-KR" sz="1600" dirty="0">
              <a:solidFill>
                <a:srgbClr val="172B4D"/>
              </a:solidFill>
              <a:latin typeface="+mn-ea"/>
            </a:endParaRP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172B4D"/>
                </a:solidFill>
                <a:effectLst/>
                <a:latin typeface="+mn-ea"/>
              </a:rPr>
              <a:t>간편한 사용</a:t>
            </a:r>
            <a:r>
              <a:rPr lang="en-US" altLang="ko-KR" sz="1600" b="1" i="0" dirty="0">
                <a:solidFill>
                  <a:srgbClr val="172B4D"/>
                </a:solidFill>
                <a:effectLst/>
                <a:latin typeface="+mn-ea"/>
              </a:rPr>
              <a:t>: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 </a:t>
            </a:r>
            <a:r>
              <a:rPr lang="en" altLang="ko-Kore-KR" sz="1600" b="0" i="0" dirty="0">
                <a:solidFill>
                  <a:srgbClr val="172B4D"/>
                </a:solidFill>
                <a:effectLst/>
                <a:latin typeface="+mn-ea"/>
              </a:rPr>
              <a:t>Ansible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은 </a:t>
            </a:r>
            <a:r>
              <a:rPr lang="en" altLang="ko-Kore-KR" sz="1600" b="0" i="0" dirty="0">
                <a:solidFill>
                  <a:srgbClr val="172B4D"/>
                </a:solidFill>
                <a:effectLst/>
                <a:latin typeface="+mn-ea"/>
              </a:rPr>
              <a:t>YAML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이라는 간단한 언어를 사용하여 구성을 기술한다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+mn-ea"/>
              </a:rPr>
              <a:t>. 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따라서 </a:t>
            </a:r>
            <a:r>
              <a:rPr lang="en" altLang="ko-Kore-KR" sz="1600" b="0" i="0" dirty="0">
                <a:solidFill>
                  <a:srgbClr val="172B4D"/>
                </a:solidFill>
                <a:effectLst/>
                <a:latin typeface="+mn-ea"/>
              </a:rPr>
              <a:t>Ansible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을 배우고 사용하는 데 별도의 기술이 필요하지 않는다</a:t>
            </a: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172B4D"/>
                </a:solidFill>
                <a:effectLst/>
                <a:latin typeface="+mn-ea"/>
              </a:rPr>
              <a:t>이동성</a:t>
            </a:r>
            <a:r>
              <a:rPr lang="en-US" altLang="ko-KR" sz="1600" b="1" i="0" dirty="0">
                <a:solidFill>
                  <a:srgbClr val="172B4D"/>
                </a:solidFill>
                <a:effectLst/>
                <a:latin typeface="+mn-ea"/>
              </a:rPr>
              <a:t>: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 </a:t>
            </a:r>
            <a:r>
              <a:rPr lang="en" altLang="ko-Kore-KR" sz="1600" b="0" i="0" dirty="0">
                <a:solidFill>
                  <a:srgbClr val="172B4D"/>
                </a:solidFill>
                <a:effectLst/>
                <a:latin typeface="+mn-ea"/>
              </a:rPr>
              <a:t>Ansible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은 다양한 운영 체제에서 실행되므로 다양한 </a:t>
            </a:r>
            <a:r>
              <a:rPr lang="en" altLang="ko-Kore-KR" sz="1600" b="0" i="0" dirty="0">
                <a:solidFill>
                  <a:srgbClr val="172B4D"/>
                </a:solidFill>
                <a:effectLst/>
                <a:latin typeface="+mn-ea"/>
              </a:rPr>
              <a:t>IT 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인프라를 관리하는 데 사용할 수 있다</a:t>
            </a: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ko-KR" altLang="en-US" sz="1600" b="1" i="0" dirty="0" err="1">
                <a:solidFill>
                  <a:srgbClr val="172B4D"/>
                </a:solidFill>
                <a:effectLst/>
                <a:latin typeface="+mn-ea"/>
              </a:rPr>
              <a:t>보안성</a:t>
            </a:r>
            <a:r>
              <a:rPr lang="en-US" altLang="ko-KR" sz="1600" b="1" i="0" dirty="0">
                <a:solidFill>
                  <a:srgbClr val="172B4D"/>
                </a:solidFill>
                <a:effectLst/>
                <a:latin typeface="+mn-ea"/>
              </a:rPr>
              <a:t>: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 </a:t>
            </a:r>
            <a:r>
              <a:rPr lang="en" altLang="ko-Kore-KR" sz="1600" b="0" i="0" dirty="0">
                <a:solidFill>
                  <a:srgbClr val="172B4D"/>
                </a:solidFill>
                <a:effectLst/>
                <a:latin typeface="+mn-ea"/>
              </a:rPr>
              <a:t>Ansible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은 </a:t>
            </a:r>
            <a:r>
              <a:rPr lang="en" altLang="ko-Kore-KR" sz="1600" b="0" i="0" dirty="0">
                <a:solidFill>
                  <a:srgbClr val="172B4D"/>
                </a:solidFill>
                <a:effectLst/>
                <a:latin typeface="+mn-ea"/>
              </a:rPr>
              <a:t>SSH</a:t>
            </a:r>
            <a:r>
              <a:rPr lang="ko-KR" altLang="en-US" sz="1600" b="0" i="0" dirty="0" err="1">
                <a:solidFill>
                  <a:srgbClr val="172B4D"/>
                </a:solidFill>
                <a:effectLst/>
                <a:latin typeface="+mn-ea"/>
              </a:rPr>
              <a:t>를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 사용하여 관리 노드와 대상 노드 간에 통신한다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+mn-ea"/>
              </a:rPr>
              <a:t>. 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따라서 </a:t>
            </a:r>
            <a:r>
              <a:rPr lang="ko-KR" altLang="en-US" sz="1600" b="0" i="0" dirty="0" err="1">
                <a:solidFill>
                  <a:srgbClr val="172B4D"/>
                </a:solidFill>
                <a:effectLst/>
                <a:latin typeface="+mn-ea"/>
              </a:rPr>
              <a:t>보안성이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 우수하다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+mn-ea"/>
              </a:rPr>
              <a:t>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자동화 작업</a:t>
            </a:r>
            <a:endParaRPr lang="en-US" altLang="ko-KR" sz="1600" b="0" i="0" dirty="0">
              <a:solidFill>
                <a:srgbClr val="172B4D"/>
              </a:solidFill>
              <a:effectLst/>
              <a:latin typeface="+mn-ea"/>
            </a:endParaRP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172B4D"/>
                </a:solidFill>
                <a:latin typeface="+mn-ea"/>
              </a:rPr>
              <a:t>소프트웨어 설치 및 구성</a:t>
            </a:r>
            <a:r>
              <a:rPr lang="en-US" altLang="ko-KR" sz="1600" dirty="0">
                <a:solidFill>
                  <a:srgbClr val="172B4D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rgbClr val="172B4D"/>
                </a:solidFill>
                <a:latin typeface="+mn-ea"/>
              </a:rPr>
              <a:t> 사용자 및 그룹 관리</a:t>
            </a:r>
            <a:r>
              <a:rPr lang="en-US" altLang="ko-KR" sz="1600" dirty="0">
                <a:solidFill>
                  <a:srgbClr val="172B4D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rgbClr val="172B4D"/>
                </a:solidFill>
                <a:latin typeface="+mn-ea"/>
              </a:rPr>
              <a:t> 서비스 설정 및 구성</a:t>
            </a:r>
            <a:r>
              <a:rPr lang="en-US" altLang="ko-KR" sz="1600" dirty="0">
                <a:solidFill>
                  <a:srgbClr val="172B4D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rgbClr val="172B4D"/>
                </a:solidFill>
                <a:latin typeface="+mn-ea"/>
              </a:rPr>
              <a:t>네트워크 설정 및 구성</a:t>
            </a:r>
            <a:r>
              <a:rPr lang="en-US" altLang="ko-KR" sz="1600" dirty="0">
                <a:solidFill>
                  <a:srgbClr val="172B4D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rgbClr val="172B4D"/>
                </a:solidFill>
                <a:latin typeface="+mn-ea"/>
              </a:rPr>
              <a:t> 보안 설정</a:t>
            </a:r>
            <a:endParaRPr lang="en-US" altLang="ko-KR" sz="1600" dirty="0">
              <a:solidFill>
                <a:srgbClr val="172B4D"/>
              </a:solidFill>
              <a:latin typeface="+mn-ea"/>
            </a:endParaRPr>
          </a:p>
          <a:p>
            <a:pPr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172B4D"/>
              </a:solidFill>
              <a:latin typeface="+mn-ea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172B4D"/>
                </a:solidFill>
                <a:effectLst/>
                <a:latin typeface="+mn-ea"/>
              </a:rPr>
              <a:t>활용 분야</a:t>
            </a:r>
            <a:endParaRPr lang="ko-KR" altLang="en-US" sz="1600" dirty="0">
              <a:solidFill>
                <a:srgbClr val="172B4D"/>
              </a:solidFill>
              <a:latin typeface="+mn-ea"/>
            </a:endParaRP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rgbClr val="172B4D"/>
                </a:solidFill>
                <a:latin typeface="+mn-ea"/>
              </a:rPr>
              <a:t>IT </a:t>
            </a:r>
            <a:r>
              <a:rPr lang="ko-KR" altLang="en-US" sz="1600" dirty="0">
                <a:solidFill>
                  <a:srgbClr val="172B4D"/>
                </a:solidFill>
                <a:latin typeface="+mn-ea"/>
              </a:rPr>
              <a:t>인프라 관리</a:t>
            </a:r>
            <a:r>
              <a:rPr lang="en-US" altLang="ko-KR" sz="1600" dirty="0">
                <a:solidFill>
                  <a:srgbClr val="172B4D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rgbClr val="172B4D"/>
                </a:solidFill>
                <a:latin typeface="+mn-ea"/>
              </a:rPr>
              <a:t> </a:t>
            </a:r>
            <a:r>
              <a:rPr lang="en" altLang="ko-Kore-KR" sz="1600" dirty="0">
                <a:solidFill>
                  <a:srgbClr val="172B4D"/>
                </a:solidFill>
                <a:latin typeface="+mn-ea"/>
              </a:rPr>
              <a:t>DevOps</a:t>
            </a:r>
            <a:r>
              <a:rPr lang="en-US" altLang="ko-KR" sz="1600" dirty="0">
                <a:solidFill>
                  <a:srgbClr val="172B4D"/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rgbClr val="172B4D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rgbClr val="172B4D"/>
                </a:solidFill>
                <a:latin typeface="+mn-ea"/>
              </a:rPr>
              <a:t>클라우드</a:t>
            </a:r>
            <a:r>
              <a:rPr lang="ko-KR" altLang="en-US" sz="1600" dirty="0">
                <a:solidFill>
                  <a:srgbClr val="172B4D"/>
                </a:solidFill>
                <a:latin typeface="+mn-ea"/>
              </a:rPr>
              <a:t> 컴퓨팅</a:t>
            </a:r>
            <a:endParaRPr lang="en-US" altLang="ko-KR" sz="1600" b="0" i="0" dirty="0">
              <a:solidFill>
                <a:srgbClr val="172B4D"/>
              </a:solidFill>
              <a:effectLst/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F96DB-20B0-DE42-8F27-5E58E41C20AB}"/>
              </a:ext>
            </a:extLst>
          </p:cNvPr>
          <p:cNvSpPr txBox="1"/>
          <p:nvPr/>
        </p:nvSpPr>
        <p:spPr>
          <a:xfrm>
            <a:off x="395026" y="340522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13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자동화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provision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FA7A42-B741-D047-A691-D2AE49FB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854020"/>
            <a:ext cx="3239476" cy="23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374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Ansible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F9A221-5410-854A-9588-4EB4509A4B21}"/>
              </a:ext>
            </a:extLst>
          </p:cNvPr>
          <p:cNvSpPr txBox="1"/>
          <p:nvPr/>
        </p:nvSpPr>
        <p:spPr>
          <a:xfrm>
            <a:off x="5344887" y="1798616"/>
            <a:ext cx="660360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rgbClr val="172B4D"/>
                </a:solidFill>
                <a:effectLst/>
                <a:latin typeface="-apple-system"/>
              </a:rPr>
              <a:t>앤서블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-apple-system"/>
              </a:rPr>
              <a:t> 또한 서버와 클라이언트 구조로 되어 있다 </a:t>
            </a:r>
            <a:endParaRPr lang="en-US" altLang="ko-KR" sz="16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rgbClr val="172B4D"/>
                </a:solidFill>
                <a:effectLst/>
                <a:latin typeface="-apple-system"/>
              </a:rPr>
              <a:t>앤서블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-apple-system"/>
              </a:rPr>
              <a:t> 실행 </a:t>
            </a:r>
            <a:r>
              <a:rPr lang="en" altLang="ko-Kore-KR" sz="1600" b="0" i="0" dirty="0">
                <a:solidFill>
                  <a:srgbClr val="172B4D"/>
                </a:solidFill>
                <a:effectLst/>
                <a:latin typeface="-apple-system"/>
              </a:rPr>
              <a:t>VM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-apple-system"/>
              </a:rPr>
              <a:t>은 리눅스 </a:t>
            </a:r>
            <a:r>
              <a:rPr lang="en" altLang="ko-Kore-KR" sz="1600" b="0" i="0" dirty="0" err="1">
                <a:solidFill>
                  <a:srgbClr val="172B4D"/>
                </a:solidFill>
                <a:effectLst/>
                <a:latin typeface="-apple-system"/>
              </a:rPr>
              <a:t>vm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-apple-system"/>
              </a:rPr>
              <a:t>이 </a:t>
            </a:r>
            <a:r>
              <a:rPr lang="ko-KR" altLang="en-US" sz="1600" b="0" i="0" dirty="0" err="1">
                <a:solidFill>
                  <a:srgbClr val="172B4D"/>
                </a:solidFill>
                <a:effectLst/>
                <a:latin typeface="-apple-system"/>
              </a:rPr>
              <a:t>될수도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-apple-system"/>
              </a:rPr>
              <a:t> 있고 로컬 노트북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-apple-system"/>
              </a:rPr>
              <a:t>(</a:t>
            </a:r>
            <a:r>
              <a:rPr lang="en" altLang="ko-Kore-KR" sz="1600" b="0" i="0" dirty="0">
                <a:solidFill>
                  <a:srgbClr val="172B4D"/>
                </a:solidFill>
                <a:effectLst/>
                <a:latin typeface="-apple-system"/>
              </a:rPr>
              <a:t>mac)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-apple-system"/>
              </a:rPr>
              <a:t>이 될 수도 있다 </a:t>
            </a:r>
            <a:endParaRPr lang="en-US" altLang="ko-KR" sz="16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rgbClr val="172B4D"/>
                </a:solidFill>
                <a:effectLst/>
                <a:latin typeface="-apple-system"/>
              </a:rPr>
              <a:t>앤서블의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ko-KR" altLang="en-US" sz="1600" b="0" i="0" dirty="0" err="1">
                <a:solidFill>
                  <a:srgbClr val="172B4D"/>
                </a:solidFill>
                <a:effectLst/>
                <a:latin typeface="-apple-system"/>
              </a:rPr>
              <a:t>작업대상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en" altLang="ko-Kore-KR" sz="1600" b="0" i="0" dirty="0" err="1">
                <a:solidFill>
                  <a:srgbClr val="172B4D"/>
                </a:solidFill>
                <a:effectLst/>
                <a:latin typeface="-apple-system"/>
              </a:rPr>
              <a:t>vm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-apple-system"/>
              </a:rPr>
              <a:t>은 </a:t>
            </a:r>
            <a:r>
              <a:rPr lang="en" altLang="ko-Kore-KR" sz="1600" b="0" i="0" dirty="0">
                <a:solidFill>
                  <a:srgbClr val="172B4D"/>
                </a:solidFill>
                <a:effectLst/>
                <a:latin typeface="-apple-system"/>
              </a:rPr>
              <a:t>SSH 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-apple-system"/>
              </a:rPr>
              <a:t>로 접속 한다 </a:t>
            </a:r>
            <a:endParaRPr lang="en-US" altLang="ko-KR" sz="1600" dirty="0">
              <a:solidFill>
                <a:srgbClr val="172B4D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rgbClr val="172B4D"/>
                </a:solidFill>
                <a:latin typeface="-apple-system"/>
              </a:rPr>
              <a:t>Ansible </a:t>
            </a:r>
            <a:r>
              <a:rPr lang="ko-KR" altLang="en-US" sz="1600" dirty="0">
                <a:solidFill>
                  <a:srgbClr val="172B4D"/>
                </a:solidFill>
                <a:latin typeface="-apple-system"/>
              </a:rPr>
              <a:t>사용조건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 err="1">
                <a:solidFill>
                  <a:srgbClr val="172B4D"/>
                </a:solidFill>
                <a:effectLst/>
                <a:latin typeface="-apple-system"/>
              </a:rPr>
              <a:t>ssh</a:t>
            </a: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접속 가능해야 한다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접속 유저는 </a:t>
            </a: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password 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필요없이 인증서</a:t>
            </a:r>
            <a:r>
              <a:rPr lang="en-US" altLang="ko-KR" sz="1400" b="0" i="0" dirty="0">
                <a:solidFill>
                  <a:srgbClr val="172B4D"/>
                </a:solidFill>
                <a:effectLst/>
                <a:latin typeface="-apple-system"/>
              </a:rPr>
              <a:t>(</a:t>
            </a: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private/</a:t>
            </a:r>
            <a:r>
              <a:rPr lang="en" altLang="ko-Kore-KR" sz="1400" b="0" i="0" dirty="0" err="1">
                <a:solidFill>
                  <a:srgbClr val="172B4D"/>
                </a:solidFill>
                <a:effectLst/>
                <a:latin typeface="-apple-system"/>
              </a:rPr>
              <a:t>pulic</a:t>
            </a: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 key) </a:t>
            </a:r>
            <a:r>
              <a:rPr lang="ko-KR" altLang="en-US" sz="1400" b="0" i="0" dirty="0" err="1">
                <a:solidFill>
                  <a:srgbClr val="172B4D"/>
                </a:solidFill>
                <a:effectLst/>
                <a:latin typeface="-apple-system"/>
              </a:rPr>
              <a:t>접속할수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 있어야 한다</a:t>
            </a:r>
            <a:endParaRPr lang="en-US" altLang="ko-KR" sz="14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접속 유저는 </a:t>
            </a:r>
            <a:r>
              <a:rPr lang="en" altLang="ko-Kore-KR" sz="1400" b="0" i="0" dirty="0" err="1">
                <a:solidFill>
                  <a:srgbClr val="172B4D"/>
                </a:solidFill>
                <a:effectLst/>
                <a:latin typeface="-apple-system"/>
              </a:rPr>
              <a:t>sudo</a:t>
            </a: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권한이 있어야 한다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rgbClr val="172B4D"/>
                </a:solidFill>
                <a:latin typeface="-apple-system"/>
              </a:rPr>
              <a:t>Ansible </a:t>
            </a:r>
            <a:r>
              <a:rPr lang="ko-KR" altLang="en-US" sz="1600" dirty="0">
                <a:solidFill>
                  <a:srgbClr val="172B4D"/>
                </a:solidFill>
                <a:latin typeface="-apple-system"/>
              </a:rPr>
              <a:t>구조</a:t>
            </a:r>
            <a:endParaRPr lang="en-US" altLang="ko-KR" sz="1600" dirty="0">
              <a:solidFill>
                <a:srgbClr val="172B4D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rgbClr val="172B4D"/>
                </a:solidFill>
                <a:effectLst/>
                <a:latin typeface="-apple-system"/>
              </a:rPr>
              <a:t>Control node(</a:t>
            </a:r>
            <a:r>
              <a:rPr lang="ko-KR" altLang="en-US" sz="1600" b="0" i="0" dirty="0">
                <a:solidFill>
                  <a:srgbClr val="172B4D"/>
                </a:solidFill>
                <a:effectLst/>
                <a:latin typeface="-apple-system"/>
              </a:rPr>
              <a:t>컨트롤 노드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-apple-system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ansible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을 설치하고 실행하는 노드를 의미한다</a:t>
            </a:r>
            <a:endParaRPr lang="en-US" altLang="ko-KR" sz="14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rgbClr val="172B4D"/>
                </a:solidFill>
                <a:effectLst/>
                <a:latin typeface="-apple-system"/>
              </a:rPr>
              <a:t>Managed node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Control node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에서 커맨드를 통해 관리되는 서버를 의미한다 </a:t>
            </a:r>
            <a:r>
              <a:rPr lang="ko-KR" altLang="en-US" sz="1400" b="0" i="0" dirty="0" err="1">
                <a:solidFill>
                  <a:srgbClr val="172B4D"/>
                </a:solidFill>
                <a:effectLst/>
                <a:latin typeface="-apple-system"/>
              </a:rPr>
              <a:t>앤서블은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Agentless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이기 때문에 </a:t>
            </a: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Managed node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에는 </a:t>
            </a: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Ansible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을 설치할 필요가 없다 </a:t>
            </a:r>
            <a:endParaRPr lang="en-US" altLang="ko-KR" sz="14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rgbClr val="172B4D"/>
                </a:solidFill>
                <a:effectLst/>
                <a:latin typeface="-apple-system"/>
              </a:rPr>
              <a:t>Inventory(</a:t>
            </a:r>
            <a:r>
              <a:rPr lang="ko-KR" altLang="en-US" sz="1600" b="0" i="0" dirty="0" err="1">
                <a:solidFill>
                  <a:srgbClr val="172B4D"/>
                </a:solidFill>
                <a:effectLst/>
                <a:latin typeface="-apple-system"/>
              </a:rPr>
              <a:t>인벤토리</a:t>
            </a:r>
            <a:r>
              <a:rPr lang="en-US" altLang="ko-KR" sz="1600" b="0" i="0" dirty="0">
                <a:solidFill>
                  <a:srgbClr val="172B4D"/>
                </a:solidFill>
                <a:effectLst/>
                <a:latin typeface="-apple-system"/>
              </a:rPr>
              <a:t>)</a:t>
            </a:r>
            <a:endParaRPr lang="ko-KR" altLang="en-US" sz="16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Managed node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의 리스트 파일을 의미한다 </a:t>
            </a: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Control node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에 위치한 파일로 호스트 파일처럼 </a:t>
            </a: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Managed node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에 대한 </a:t>
            </a:r>
            <a:r>
              <a:rPr lang="en" altLang="ko-Kore-KR" sz="1400" b="0" i="0" dirty="0" err="1">
                <a:solidFill>
                  <a:srgbClr val="172B4D"/>
                </a:solidFill>
                <a:effectLst/>
                <a:latin typeface="-apple-system"/>
              </a:rPr>
              <a:t>ip</a:t>
            </a:r>
            <a:r>
              <a:rPr lang="en" altLang="ko-Kore-KR" sz="1400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주소</a:t>
            </a:r>
            <a:r>
              <a:rPr lang="en-US" altLang="ko-KR" sz="1400" b="0" i="0" dirty="0">
                <a:solidFill>
                  <a:srgbClr val="172B4D"/>
                </a:solidFill>
                <a:effectLst/>
                <a:latin typeface="-apple-system"/>
              </a:rPr>
              <a:t>, 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호스트 </a:t>
            </a:r>
            <a:r>
              <a:rPr lang="ko-KR" altLang="en-US" sz="1400" b="0" i="0" dirty="0" err="1">
                <a:solidFill>
                  <a:srgbClr val="172B4D"/>
                </a:solidFill>
                <a:effectLst/>
                <a:latin typeface="-apple-system"/>
              </a:rPr>
              <a:t>정보등과</a:t>
            </a:r>
            <a:r>
              <a:rPr lang="ko-KR" altLang="en-US" sz="1400" b="0" i="0" dirty="0">
                <a:solidFill>
                  <a:srgbClr val="172B4D"/>
                </a:solidFill>
                <a:effectLst/>
                <a:latin typeface="-apple-system"/>
              </a:rPr>
              <a:t> 같은 정보를 기술하고 있다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ED2FF-0681-CB4D-8250-873423DC8F78}"/>
              </a:ext>
            </a:extLst>
          </p:cNvPr>
          <p:cNvSpPr txBox="1"/>
          <p:nvPr/>
        </p:nvSpPr>
        <p:spPr>
          <a:xfrm>
            <a:off x="395026" y="340522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13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자동화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provision</a:t>
            </a:r>
          </a:p>
        </p:txBody>
      </p:sp>
      <p:pic>
        <p:nvPicPr>
          <p:cNvPr id="74754" name="Picture 2">
            <a:extLst>
              <a:ext uri="{FF2B5EF4-FFF2-40B4-BE49-F238E27FC236}">
                <a16:creationId xmlns:a16="http://schemas.microsoft.com/office/drawing/2014/main" id="{A6732E9E-83A1-6E4D-A854-79160ED2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57" y="1826575"/>
            <a:ext cx="825500" cy="10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B1E168-4AE7-E543-9DC8-E53A6DAD0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57" y="3677475"/>
            <a:ext cx="4085142" cy="19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61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027083" y="3313382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235170" y="3525325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113A653-4ECF-344B-9394-C0824DA8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20" y="2880179"/>
            <a:ext cx="1331914" cy="12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88758A-B897-284B-9AFC-8B56DB15E518}"/>
              </a:ext>
            </a:extLst>
          </p:cNvPr>
          <p:cNvSpPr txBox="1"/>
          <p:nvPr/>
        </p:nvSpPr>
        <p:spPr>
          <a:xfrm>
            <a:off x="395026" y="340522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13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자동화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80013-4E78-3C47-9A05-272679F18BD3}"/>
              </a:ext>
            </a:extLst>
          </p:cNvPr>
          <p:cNvSpPr txBox="1"/>
          <p:nvPr/>
        </p:nvSpPr>
        <p:spPr>
          <a:xfrm>
            <a:off x="4830646" y="228302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lecture-10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32194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0" y="832735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485594" y="832735"/>
            <a:ext cx="3363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Apllication</a:t>
            </a:r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배포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1C014-FBA3-5D47-B788-17172E7A059E}"/>
              </a:ext>
            </a:extLst>
          </p:cNvPr>
          <p:cNvSpPr txBox="1"/>
          <p:nvPr/>
        </p:nvSpPr>
        <p:spPr>
          <a:xfrm>
            <a:off x="395026" y="340522"/>
            <a:ext cx="220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14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Application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3D109CCE-6857-1148-9DF3-93AEFF5DC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267" y="3645378"/>
            <a:ext cx="973466" cy="60354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209927-3027-A144-A4B4-239E06887D1F}"/>
              </a:ext>
            </a:extLst>
          </p:cNvPr>
          <p:cNvGrpSpPr/>
          <p:nvPr/>
        </p:nvGrpSpPr>
        <p:grpSpPr>
          <a:xfrm>
            <a:off x="2181857" y="4381203"/>
            <a:ext cx="1464226" cy="1372083"/>
            <a:chOff x="3211285" y="4175785"/>
            <a:chExt cx="1464226" cy="1372083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2F48A37B-61E3-8D42-B351-74CECE5F51BA}"/>
                </a:ext>
              </a:extLst>
            </p:cNvPr>
            <p:cNvSpPr/>
            <p:nvPr/>
          </p:nvSpPr>
          <p:spPr>
            <a:xfrm>
              <a:off x="3211285" y="4582885"/>
              <a:ext cx="1464226" cy="9649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F1686-0FB8-5A46-ADB7-0405CEA10054}"/>
                </a:ext>
              </a:extLst>
            </p:cNvPr>
            <p:cNvSpPr txBox="1"/>
            <p:nvPr/>
          </p:nvSpPr>
          <p:spPr>
            <a:xfrm>
              <a:off x="3308021" y="4849977"/>
              <a:ext cx="1367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demo-</a:t>
              </a:r>
              <a:r>
                <a:rPr kumimoji="1" lang="en-US" altLang="ko-Kore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gitops</a:t>
              </a:r>
              <a:endParaRPr kumimoji="1" lang="ko-Kore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D3706C-9006-484E-AEA9-34B7D281CEB1}"/>
                </a:ext>
              </a:extLst>
            </p:cNvPr>
            <p:cNvSpPr txBox="1"/>
            <p:nvPr/>
          </p:nvSpPr>
          <p:spPr>
            <a:xfrm>
              <a:off x="3583157" y="4175785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GitHub</a:t>
              </a:r>
              <a:endParaRPr kumimoji="1" lang="ko-Kore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7D7999A-261A-F74D-9F9B-EE780C2AC8FF}"/>
              </a:ext>
            </a:extLst>
          </p:cNvPr>
          <p:cNvGrpSpPr/>
          <p:nvPr/>
        </p:nvGrpSpPr>
        <p:grpSpPr>
          <a:xfrm>
            <a:off x="2233387" y="1881760"/>
            <a:ext cx="1464225" cy="1376264"/>
            <a:chOff x="1013666" y="1881759"/>
            <a:chExt cx="1464225" cy="1376264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7317DA75-9C46-DF46-9CF1-DD9C2C76646D}"/>
                </a:ext>
              </a:extLst>
            </p:cNvPr>
            <p:cNvSpPr/>
            <p:nvPr/>
          </p:nvSpPr>
          <p:spPr>
            <a:xfrm>
              <a:off x="1013666" y="2293041"/>
              <a:ext cx="1464225" cy="9649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27904-274B-334C-8676-06A0B63CDD17}"/>
                </a:ext>
              </a:extLst>
            </p:cNvPr>
            <p:cNvSpPr txBox="1"/>
            <p:nvPr/>
          </p:nvSpPr>
          <p:spPr>
            <a:xfrm>
              <a:off x="1122030" y="1881759"/>
              <a:ext cx="1227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DockerHub</a:t>
              </a:r>
              <a:endParaRPr kumimoji="1" lang="ko-Kore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9F76B6-FC11-2842-AADD-A89B516B9ED0}"/>
                </a:ext>
              </a:extLst>
            </p:cNvPr>
            <p:cNvSpPr txBox="1"/>
            <p:nvPr/>
          </p:nvSpPr>
          <p:spPr>
            <a:xfrm>
              <a:off x="1250845" y="2827224"/>
              <a:ext cx="872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app:1.0.0</a:t>
              </a:r>
              <a:endParaRPr kumimoji="1" lang="ko-Kore-KR" altLang="en-US" sz="1400" dirty="0"/>
            </a:p>
          </p:txBody>
        </p:sp>
        <p:pic>
          <p:nvPicPr>
            <p:cNvPr id="14" name="그림 31">
              <a:extLst>
                <a:ext uri="{FF2B5EF4-FFF2-40B4-BE49-F238E27FC236}">
                  <a16:creationId xmlns:a16="http://schemas.microsoft.com/office/drawing/2014/main" id="{D7DE6C80-9B72-D94E-A775-4AA3CF4E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9970" y="2477673"/>
              <a:ext cx="479226" cy="479226"/>
            </a:xfrm>
            <a:prstGeom prst="rect">
              <a:avLst/>
            </a:prstGeom>
            <a:noFill/>
          </p:spPr>
        </p:pic>
      </p:grpSp>
      <p:pic>
        <p:nvPicPr>
          <p:cNvPr id="17" name="Picture 2" descr="Git 개념 총정리 2부">
            <a:extLst>
              <a:ext uri="{FF2B5EF4-FFF2-40B4-BE49-F238E27FC236}">
                <a16:creationId xmlns:a16="http://schemas.microsoft.com/office/drawing/2014/main" id="{3DFC5D85-5180-C34B-98EB-936DC38AF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56" t="-17801" r="-4780" b="-15040"/>
          <a:stretch/>
        </p:blipFill>
        <p:spPr bwMode="auto">
          <a:xfrm>
            <a:off x="2620862" y="4863840"/>
            <a:ext cx="540825" cy="28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5C738B-A046-4542-9346-B9D1FDE81508}"/>
              </a:ext>
            </a:extLst>
          </p:cNvPr>
          <p:cNvGrpSpPr/>
          <p:nvPr/>
        </p:nvGrpSpPr>
        <p:grpSpPr>
          <a:xfrm>
            <a:off x="6847698" y="1644047"/>
            <a:ext cx="4626429" cy="4229256"/>
            <a:chOff x="6283410" y="1258778"/>
            <a:chExt cx="4626429" cy="422925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7631290-3CB4-1240-8072-538562B2BB9A}"/>
                </a:ext>
              </a:extLst>
            </p:cNvPr>
            <p:cNvSpPr/>
            <p:nvPr/>
          </p:nvSpPr>
          <p:spPr>
            <a:xfrm>
              <a:off x="6283410" y="1940443"/>
              <a:ext cx="4626429" cy="354759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0" name="Picture 2" descr="Syncwaves and Hooks | openshift | Katacoda">
              <a:extLst>
                <a:ext uri="{FF2B5EF4-FFF2-40B4-BE49-F238E27FC236}">
                  <a16:creationId xmlns:a16="http://schemas.microsoft.com/office/drawing/2014/main" id="{EA2ABCA4-781B-3E4C-9648-D764A9CFA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29" y="3056986"/>
              <a:ext cx="1004500" cy="100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Google GKE Observability and Monitoring - Instana">
              <a:extLst>
                <a:ext uri="{FF2B5EF4-FFF2-40B4-BE49-F238E27FC236}">
                  <a16:creationId xmlns:a16="http://schemas.microsoft.com/office/drawing/2014/main" id="{EB720773-E249-904A-AD25-EA1F382B0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184" y="3014892"/>
              <a:ext cx="527589" cy="592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4" descr="Google GKE Observability and Monitoring - Instana">
              <a:extLst>
                <a:ext uri="{FF2B5EF4-FFF2-40B4-BE49-F238E27FC236}">
                  <a16:creationId xmlns:a16="http://schemas.microsoft.com/office/drawing/2014/main" id="{98A3EF79-44E4-1A48-8FC6-336642774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0623" y="3011337"/>
              <a:ext cx="546581" cy="613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3EFDEC-2B23-AA46-B713-B844E1DCDA2D}"/>
                </a:ext>
              </a:extLst>
            </p:cNvPr>
            <p:cNvSpPr txBox="1"/>
            <p:nvPr/>
          </p:nvSpPr>
          <p:spPr>
            <a:xfrm>
              <a:off x="8282942" y="3598704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app-pod</a:t>
              </a:r>
              <a:endParaRPr kumimoji="1" lang="ko-Kore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EE2723-45B8-D647-ABF7-149775D097EA}"/>
                </a:ext>
              </a:extLst>
            </p:cNvPr>
            <p:cNvSpPr txBox="1"/>
            <p:nvPr/>
          </p:nvSpPr>
          <p:spPr>
            <a:xfrm>
              <a:off x="9662985" y="3605328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app-pod</a:t>
              </a:r>
              <a:endParaRPr kumimoji="1" lang="ko-Kore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8" name="Picture 2" descr="Download Kubernetes (k8s) Logo in SVG Vector or PNG File Format - Logo.wine">
              <a:extLst>
                <a:ext uri="{FF2B5EF4-FFF2-40B4-BE49-F238E27FC236}">
                  <a16:creationId xmlns:a16="http://schemas.microsoft.com/office/drawing/2014/main" id="{5C7E6ED4-ECE8-F94C-8BE5-BD27F6F015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736" t="1" r="23737" b="-2013"/>
            <a:stretch/>
          </p:blipFill>
          <p:spPr bwMode="auto">
            <a:xfrm>
              <a:off x="6950048" y="1258778"/>
              <a:ext cx="762486" cy="1053581"/>
            </a:xfrm>
            <a:prstGeom prst="rect">
              <a:avLst/>
            </a:prstGeom>
            <a:ln w="19050"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A2F018E-CE6F-4046-AD3A-123BBC93817B}"/>
              </a:ext>
            </a:extLst>
          </p:cNvPr>
          <p:cNvSpPr/>
          <p:nvPr/>
        </p:nvSpPr>
        <p:spPr>
          <a:xfrm>
            <a:off x="4485594" y="3479467"/>
            <a:ext cx="1985535" cy="964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6AC261-07E4-2045-8907-A28341C3D9C8}"/>
              </a:ext>
            </a:extLst>
          </p:cNvPr>
          <p:cNvSpPr txBox="1"/>
          <p:nvPr/>
        </p:nvSpPr>
        <p:spPr>
          <a:xfrm>
            <a:off x="4833995" y="3122044"/>
            <a:ext cx="109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Install-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vm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8D0E7E-8182-1D43-8F4E-303C7A1836BF}"/>
              </a:ext>
            </a:extLst>
          </p:cNvPr>
          <p:cNvSpPr txBox="1"/>
          <p:nvPr/>
        </p:nvSpPr>
        <p:spPr>
          <a:xfrm>
            <a:off x="4566480" y="4036756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Ansible playbook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48A100D-6FDF-DE41-AE9D-220B8FCA0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3662" y="3542119"/>
            <a:ext cx="545804" cy="565297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4E98E298-11C4-F140-A5F1-E176EB99FFEC}"/>
              </a:ext>
            </a:extLst>
          </p:cNvPr>
          <p:cNvGrpSpPr/>
          <p:nvPr/>
        </p:nvGrpSpPr>
        <p:grpSpPr>
          <a:xfrm>
            <a:off x="8747470" y="2925635"/>
            <a:ext cx="2437826" cy="1951596"/>
            <a:chOff x="8747470" y="2838547"/>
            <a:chExt cx="2437826" cy="1951596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213FBF1C-9975-DE41-98A4-36DB1D3EE25A}"/>
                </a:ext>
              </a:extLst>
            </p:cNvPr>
            <p:cNvSpPr/>
            <p:nvPr/>
          </p:nvSpPr>
          <p:spPr>
            <a:xfrm>
              <a:off x="8747470" y="2927006"/>
              <a:ext cx="2437826" cy="186313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9B6791-6687-FB46-BBCF-AC7F5676DD43}"/>
                </a:ext>
              </a:extLst>
            </p:cNvPr>
            <p:cNvSpPr txBox="1"/>
            <p:nvPr/>
          </p:nvSpPr>
          <p:spPr>
            <a:xfrm>
              <a:off x="8807368" y="2853283"/>
              <a:ext cx="842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service</a:t>
              </a:r>
              <a:endParaRPr kumimoji="1" lang="ko-Kore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767CB0-F967-CE47-848F-9AD0B778C455}"/>
                </a:ext>
              </a:extLst>
            </p:cNvPr>
            <p:cNvSpPr txBox="1"/>
            <p:nvPr/>
          </p:nvSpPr>
          <p:spPr>
            <a:xfrm>
              <a:off x="9797295" y="2838547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i="1" dirty="0">
                  <a:solidFill>
                    <a:schemeClr val="accent2">
                      <a:lumMod val="75000"/>
                    </a:schemeClr>
                  </a:solidFill>
                </a:rPr>
                <a:t>namespace</a:t>
              </a:r>
              <a:endParaRPr kumimoji="1" lang="ko-Kore-KR" altLang="en-US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4077931-99E5-B449-8AFB-BDF51FC3BD8A}"/>
              </a:ext>
            </a:extLst>
          </p:cNvPr>
          <p:cNvCxnSpPr>
            <a:stCxn id="9" idx="0"/>
            <a:endCxn id="3" idx="1"/>
          </p:cNvCxnSpPr>
          <p:nvPr/>
        </p:nvCxnSpPr>
        <p:spPr>
          <a:xfrm flipV="1">
            <a:off x="1233000" y="2775533"/>
            <a:ext cx="1000387" cy="869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E668CE-41EF-DD4D-A967-9A7C68AD7BD1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>
            <a:off x="1233000" y="4248927"/>
            <a:ext cx="948857" cy="102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1853FEE-CDEA-994B-92B1-02E967D71B24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>
            <a:off x="1719733" y="3947153"/>
            <a:ext cx="2765861" cy="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246C9C7-1EBB-5C4A-AB4B-448FC9FACAA8}"/>
              </a:ext>
            </a:extLst>
          </p:cNvPr>
          <p:cNvCxnSpPr>
            <a:cxnSpLocks/>
            <a:stCxn id="26" idx="3"/>
            <a:endCxn id="20" idx="1"/>
          </p:cNvCxnSpPr>
          <p:nvPr/>
        </p:nvCxnSpPr>
        <p:spPr>
          <a:xfrm flipV="1">
            <a:off x="6471129" y="3944505"/>
            <a:ext cx="680588" cy="17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E9025754-BFDD-334B-A490-E813CEDF128F}"/>
              </a:ext>
            </a:extLst>
          </p:cNvPr>
          <p:cNvCxnSpPr>
            <a:cxnSpLocks/>
            <a:stCxn id="20" idx="2"/>
            <a:endCxn id="8" idx="3"/>
          </p:cNvCxnSpPr>
          <p:nvPr/>
        </p:nvCxnSpPr>
        <p:spPr>
          <a:xfrm rot="5400000">
            <a:off x="5238005" y="2854833"/>
            <a:ext cx="824040" cy="4007884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B9B2028-D9B6-5646-A5EE-68A8505B7589}"/>
              </a:ext>
            </a:extLst>
          </p:cNvPr>
          <p:cNvCxnSpPr>
            <a:cxnSpLocks/>
            <a:stCxn id="20" idx="3"/>
            <a:endCxn id="30" idx="1"/>
          </p:cNvCxnSpPr>
          <p:nvPr/>
        </p:nvCxnSpPr>
        <p:spPr>
          <a:xfrm>
            <a:off x="8156217" y="3944505"/>
            <a:ext cx="591253" cy="115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5301A31D-BBBF-934C-8622-15B1ACC8BBCC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6091461" y="177355"/>
            <a:ext cx="777428" cy="566818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5642F33-8154-4B4A-961D-4D14CCB87919}"/>
              </a:ext>
            </a:extLst>
          </p:cNvPr>
          <p:cNvCxnSpPr>
            <a:cxnSpLocks/>
            <a:stCxn id="22" idx="0"/>
          </p:cNvCxnSpPr>
          <p:nvPr/>
        </p:nvCxnSpPr>
        <p:spPr>
          <a:xfrm rot="16200000" flipV="1">
            <a:off x="6772636" y="-518960"/>
            <a:ext cx="789014" cy="7042118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BF9CD0C-DE03-8746-AE18-054F59964A1D}"/>
              </a:ext>
            </a:extLst>
          </p:cNvPr>
          <p:cNvSpPr txBox="1"/>
          <p:nvPr/>
        </p:nvSpPr>
        <p:spPr>
          <a:xfrm>
            <a:off x="945566" y="2926628"/>
            <a:ext cx="1071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push</a:t>
            </a:r>
            <a:endParaRPr kumimoji="1" lang="ko-Kore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66EAAC-9708-9647-9E47-D60A3BE3FF88}"/>
              </a:ext>
            </a:extLst>
          </p:cNvPr>
          <p:cNvSpPr txBox="1"/>
          <p:nvPr/>
        </p:nvSpPr>
        <p:spPr>
          <a:xfrm>
            <a:off x="1230898" y="4667810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push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A3BD90-D724-4D41-951D-1C98DBC55187}"/>
              </a:ext>
            </a:extLst>
          </p:cNvPr>
          <p:cNvSpPr txBox="1"/>
          <p:nvPr/>
        </p:nvSpPr>
        <p:spPr>
          <a:xfrm>
            <a:off x="2181857" y="3698433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execute ansible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9496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027083" y="3313382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235170" y="3525325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113A653-4ECF-344B-9394-C0824DA8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20" y="2880179"/>
            <a:ext cx="1331914" cy="12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0C9DC5-231A-2E46-B199-65A63F776701}"/>
              </a:ext>
            </a:extLst>
          </p:cNvPr>
          <p:cNvSpPr txBox="1"/>
          <p:nvPr/>
        </p:nvSpPr>
        <p:spPr>
          <a:xfrm>
            <a:off x="4830646" y="2283027"/>
            <a:ext cx="11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lecture-11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A3304-988E-244C-AF74-D582C2C1757C}"/>
              </a:ext>
            </a:extLst>
          </p:cNvPr>
          <p:cNvSpPr txBox="1"/>
          <p:nvPr/>
        </p:nvSpPr>
        <p:spPr>
          <a:xfrm>
            <a:off x="395026" y="340522"/>
            <a:ext cx="220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14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Application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207313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2771118" y="898066"/>
            <a:ext cx="679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쿠버네티스가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왜 필요하고 무엇을 할 수 있나</a:t>
            </a:r>
            <a:r>
              <a:rPr lang="en-US" altLang="ko-KR" sz="2400" dirty="0">
                <a:solidFill>
                  <a:schemeClr val="bg1"/>
                </a:solidFill>
                <a:latin typeface="open sans" panose="020B0606030504020204" pitchFamily="34" charset="0"/>
              </a:rPr>
              <a:t>?</a:t>
            </a:r>
            <a:endParaRPr lang="ko-KR" altLang="en-US" sz="24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DA5C-91F6-4F4B-B788-9509929FF9AF}"/>
              </a:ext>
            </a:extLst>
          </p:cNvPr>
          <p:cNvSpPr txBox="1"/>
          <p:nvPr/>
        </p:nvSpPr>
        <p:spPr>
          <a:xfrm>
            <a:off x="1864659" y="2114427"/>
            <a:ext cx="9502587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쿠버네티스가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필요한 이유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프로덕션 환경에서는 애플리케이션을 실행하는 컨테이너를 관리하고 가동 중지 시간이 없는지 확인해야 한다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예를 들어 컨테이너가 다운되면 다른 컨테이너를 다시 시작해야 한다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이 문제를 시스템에 의해 처리한다면 더 쉽지 않을까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?</a:t>
            </a:r>
          </a:p>
          <a:p>
            <a:pPr algn="l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이것이 바로 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쿠버네티스가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필요한 이유이다</a:t>
            </a:r>
            <a:r>
              <a:rPr lang="en-US" altLang="ko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!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쿠버네티스는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다음을 제공 한다</a:t>
            </a:r>
            <a:endParaRPr lang="en-US" altLang="ko-K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서비스 디스커버리와 로드 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밸런싱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endParaRPr lang="en-US" altLang="ko-KR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스토리지 오케스트레이션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자동화된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롤아웃과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롤백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자동화된 빈 패킹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bin packing)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자동화된 복구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self-healing)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시크릿과 구성 관리 </a:t>
            </a:r>
            <a:endParaRPr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58AD8-FF7C-194A-A323-23DF6481CC5C}"/>
              </a:ext>
            </a:extLst>
          </p:cNvPr>
          <p:cNvSpPr txBox="1"/>
          <p:nvPr/>
        </p:nvSpPr>
        <p:spPr>
          <a:xfrm>
            <a:off x="395026" y="3405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개념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60231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796981" y="882439"/>
            <a:ext cx="387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VAS </a:t>
            </a:r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시스템 둘러보기 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A3304-988E-244C-AF74-D582C2C1757C}"/>
              </a:ext>
            </a:extLst>
          </p:cNvPr>
          <p:cNvSpPr txBox="1"/>
          <p:nvPr/>
        </p:nvSpPr>
        <p:spPr>
          <a:xfrm>
            <a:off x="395026" y="340522"/>
            <a:ext cx="290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VAS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Kbubernetes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ore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구성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E74A45-B074-6A4D-81E5-50EFBFBF5CD1}"/>
              </a:ext>
            </a:extLst>
          </p:cNvPr>
          <p:cNvSpPr txBox="1"/>
          <p:nvPr/>
        </p:nvSpPr>
        <p:spPr>
          <a:xfrm>
            <a:off x="7081631" y="2384814"/>
            <a:ext cx="41202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VAS Kubernetes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환경 구성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VAS Architecture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구성</a:t>
            </a:r>
            <a:endParaRPr lang="en" altLang="ko-Kore-K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Application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구성</a:t>
            </a:r>
            <a:endParaRPr lang="en" altLang="ko-Kore-K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OSS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솔루션 구성</a:t>
            </a:r>
            <a:endParaRPr lang="en" altLang="ko-Kore-K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DB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구성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hlinkClick r:id="rId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hlinkClick r:id="rId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hlinkClick r:id="rId4"/>
              </a:rPr>
              <a:t>자동화 설치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hlinkClick r:id="rId4"/>
              </a:rPr>
              <a:t>(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hlinkClick r:id="rId4"/>
              </a:rPr>
              <a:t>동영상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hlinkClick r:id="rId4"/>
              </a:rPr>
              <a:t>)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6F42F9-4E62-A64D-9D80-768AA787C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46" y="2154318"/>
            <a:ext cx="5690226" cy="38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091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F3D7B-B4A5-DA4D-A3FA-3D7E8F403D21}"/>
              </a:ext>
            </a:extLst>
          </p:cNvPr>
          <p:cNvSpPr txBox="1"/>
          <p:nvPr/>
        </p:nvSpPr>
        <p:spPr>
          <a:xfrm>
            <a:off x="4626429" y="3037566"/>
            <a:ext cx="22028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600" dirty="0"/>
              <a:t>Q &amp; A</a:t>
            </a:r>
            <a:endParaRPr kumimoji="1" lang="ko-Kore-KR" altLang="en-US" sz="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B483C-169B-5C46-BF82-4B6DFFFEADCC}"/>
              </a:ext>
            </a:extLst>
          </p:cNvPr>
          <p:cNvSpPr txBox="1"/>
          <p:nvPr/>
        </p:nvSpPr>
        <p:spPr>
          <a:xfrm>
            <a:off x="395026" y="340522"/>
            <a:ext cx="110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16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Q&amp; A</a:t>
            </a:r>
          </a:p>
        </p:txBody>
      </p:sp>
    </p:spTree>
    <p:extLst>
      <p:ext uri="{BB962C8B-B14F-4D97-AF65-F5344CB8AC3E}">
        <p14:creationId xmlns:p14="http://schemas.microsoft.com/office/powerpoint/2010/main" val="24322039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93FB3"/>
              </a:gs>
              <a:gs pos="48000">
                <a:srgbClr val="008F9C"/>
              </a:gs>
              <a:gs pos="100000">
                <a:srgbClr val="00A17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0" name="Google Shape;130;p6"/>
          <p:cNvGrpSpPr/>
          <p:nvPr/>
        </p:nvGrpSpPr>
        <p:grpSpPr>
          <a:xfrm>
            <a:off x="17289" y="-77012"/>
            <a:ext cx="15412825" cy="16074031"/>
            <a:chOff x="0" y="-77012"/>
            <a:chExt cx="15412825" cy="16074031"/>
          </a:xfrm>
        </p:grpSpPr>
        <p:grpSp>
          <p:nvGrpSpPr>
            <p:cNvPr id="131" name="Google Shape;131;p6"/>
            <p:cNvGrpSpPr/>
            <p:nvPr/>
          </p:nvGrpSpPr>
          <p:grpSpPr>
            <a:xfrm>
              <a:off x="0" y="5280998"/>
              <a:ext cx="12148525" cy="10716021"/>
              <a:chOff x="3286" y="1675"/>
              <a:chExt cx="1094" cy="965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3384" y="1685"/>
                <a:ext cx="910" cy="838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52" extrusionOk="0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solidFill>
                <a:schemeClr val="lt1">
                  <a:alpha val="2745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4147" y="24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2745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4147" y="242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>
                  <a:alpha val="2745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3286" y="1675"/>
                <a:ext cx="1094" cy="96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05" extrusionOk="0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solidFill>
                <a:schemeClr val="lt1">
                  <a:alpha val="2745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6" name="Google Shape;136;p6"/>
            <p:cNvSpPr/>
            <p:nvPr/>
          </p:nvSpPr>
          <p:spPr>
            <a:xfrm>
              <a:off x="1646032" y="2688184"/>
              <a:ext cx="12148525" cy="10716021"/>
            </a:xfrm>
            <a:custGeom>
              <a:avLst/>
              <a:gdLst/>
              <a:ahLst/>
              <a:cxnLst/>
              <a:rect l="l" t="t" r="r" b="b"/>
              <a:pathLst>
                <a:path w="460" h="405" extrusionOk="0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264300" y="-77012"/>
              <a:ext cx="12148525" cy="10716021"/>
            </a:xfrm>
            <a:custGeom>
              <a:avLst/>
              <a:gdLst/>
              <a:ahLst/>
              <a:cxnLst/>
              <a:rect l="l" t="t" r="r" b="b"/>
              <a:pathLst>
                <a:path w="460" h="405" extrusionOk="0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8" name="Google Shape;138;p6"/>
          <p:cNvSpPr txBox="1"/>
          <p:nvPr/>
        </p:nvSpPr>
        <p:spPr>
          <a:xfrm>
            <a:off x="2295525" y="3034758"/>
            <a:ext cx="7600950" cy="78848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감사합니다</a:t>
            </a:r>
            <a:endParaRPr sz="36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67872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3587832" y="887533"/>
            <a:ext cx="5639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</a:rPr>
              <a:t>Cloud Native Computing Foundation (CNCF)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BEB14-8E7E-9448-A5CF-EC61AC834F7D}"/>
              </a:ext>
            </a:extLst>
          </p:cNvPr>
          <p:cNvSpPr txBox="1"/>
          <p:nvPr/>
        </p:nvSpPr>
        <p:spPr>
          <a:xfrm>
            <a:off x="4614051" y="4898096"/>
            <a:ext cx="63021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600" dirty="0">
                <a:hlinkClick r:id="rId3"/>
              </a:rPr>
              <a:t>https://www.cncf.io/about/who-we-are/</a:t>
            </a:r>
            <a:endParaRPr lang="ko-Kore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447F3-AF17-2F4C-A2E7-A519167B3BC8}"/>
              </a:ext>
            </a:extLst>
          </p:cNvPr>
          <p:cNvSpPr txBox="1"/>
          <p:nvPr/>
        </p:nvSpPr>
        <p:spPr>
          <a:xfrm>
            <a:off x="395026" y="3405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개념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66176F-3FC2-6D45-A29C-4D5E75F61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522" y="2772189"/>
            <a:ext cx="5875210" cy="186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8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5244485" y="92232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effectLst/>
              </a:rPr>
              <a:t>CNCF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D486A-C985-0247-80BF-9934A50DBD1C}"/>
              </a:ext>
            </a:extLst>
          </p:cNvPr>
          <p:cNvSpPr txBox="1"/>
          <p:nvPr/>
        </p:nvSpPr>
        <p:spPr>
          <a:xfrm>
            <a:off x="3861188" y="1809504"/>
            <a:ext cx="79166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CNCF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리눅스 재단 소속의 비영리 단체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(2015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b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구글에서 기증한 그 유명한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Kubernetes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시작으로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Cloud Native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컴퓨팅 환경에서 필요한 다양한 오픈소스 프로젝트를 추진하고 관리하고 있다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인텔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ARM, Azure, Google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등 다양한 기업들이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CNCF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의 멤버로써 활동하고 있다</a:t>
            </a:r>
            <a:endParaRPr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7A96-3E5D-324A-A25F-7BEDA0135F27}"/>
              </a:ext>
            </a:extLst>
          </p:cNvPr>
          <p:cNvSpPr txBox="1"/>
          <p:nvPr/>
        </p:nvSpPr>
        <p:spPr>
          <a:xfrm>
            <a:off x="843685" y="3954024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Cloud Native</a:t>
            </a:r>
            <a:r>
              <a:rPr lang="ko-KR" altLang="en-US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란</a:t>
            </a:r>
            <a:r>
              <a:rPr lang="en-US" altLang="ko-KR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1B3C5-0D0B-224E-99CE-F3314C85BDDE}"/>
              </a:ext>
            </a:extLst>
          </p:cNvPr>
          <p:cNvSpPr txBox="1"/>
          <p:nvPr/>
        </p:nvSpPr>
        <p:spPr>
          <a:xfrm>
            <a:off x="3808178" y="3954024"/>
            <a:ext cx="79166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Cloud Native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클라우드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컴퓨팅 모델의 이점을 활용하는 애플리케이션 구축 방법론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CNCF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추구하는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Cloud Native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 컨테이너화되는 오픈소스 소프트웨어를 의미한다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어플리케이션들이 컨테이너로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패키징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되고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같은 오케스트레이션을 통해 각 컨테이너의 스케줄링 및 리소스 최적화와 모니터링 등을 수행하며 애플리케이션의 민첩성과 유지관리의 편의성을 높이는 것이다</a:t>
            </a:r>
            <a:endParaRPr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Picture 2" descr="Cloud Native와 CNCF">
            <a:extLst>
              <a:ext uri="{FF2B5EF4-FFF2-40B4-BE49-F238E27FC236}">
                <a16:creationId xmlns:a16="http://schemas.microsoft.com/office/drawing/2014/main" id="{6DAEDD9D-592D-8D48-A8A9-583F75CCF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r="3687" b="-1"/>
          <a:stretch/>
        </p:blipFill>
        <p:spPr bwMode="auto">
          <a:xfrm>
            <a:off x="610757" y="1630710"/>
            <a:ext cx="3002173" cy="164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F43183-D789-DF48-8BFA-5C3A8C7A5355}"/>
              </a:ext>
            </a:extLst>
          </p:cNvPr>
          <p:cNvSpPr txBox="1"/>
          <p:nvPr/>
        </p:nvSpPr>
        <p:spPr>
          <a:xfrm>
            <a:off x="395026" y="3405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개념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698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5009484" y="958476"/>
            <a:ext cx="2173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effectLst/>
              </a:rPr>
              <a:t>CNCF</a:t>
            </a:r>
            <a:r>
              <a:rPr lang="ko-KR" alt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l</a:t>
            </a:r>
            <a:r>
              <a:rPr lang="en" altLang="ko-KR" sz="2400" dirty="0" err="1">
                <a:solidFill>
                  <a:schemeClr val="bg1"/>
                </a:solidFill>
                <a:effectLst/>
              </a:rPr>
              <a:t>andscape</a:t>
            </a:r>
            <a:endParaRPr lang="en" altLang="ko-Kore-KR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EAE4F-B03D-444F-9D7E-C39EA348C985}"/>
              </a:ext>
            </a:extLst>
          </p:cNvPr>
          <p:cNvSpPr txBox="1"/>
          <p:nvPr/>
        </p:nvSpPr>
        <p:spPr>
          <a:xfrm>
            <a:off x="1070085" y="1594713"/>
            <a:ext cx="375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larity City"/>
              </a:rPr>
              <a:t>CNCF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larity City"/>
              </a:rPr>
              <a:t>P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larity City"/>
              </a:rPr>
              <a:t>roject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larity City"/>
              </a:rPr>
              <a:t>s  :  </a:t>
            </a:r>
            <a:r>
              <a:rPr lang="en-US" altLang="ko-Kore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182 </a:t>
            </a:r>
            <a:r>
              <a:rPr lang="ko-Kore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개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( 2024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년 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월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E2D9F-07F5-854C-8F03-555F12319931}"/>
              </a:ext>
            </a:extLst>
          </p:cNvPr>
          <p:cNvSpPr txBox="1"/>
          <p:nvPr/>
        </p:nvSpPr>
        <p:spPr>
          <a:xfrm>
            <a:off x="9017521" y="1646088"/>
            <a:ext cx="23317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arity City"/>
                <a:hlinkClick r:id="rId3"/>
              </a:rPr>
              <a:t>https://</a:t>
            </a:r>
            <a:r>
              <a:rPr kumimoji="1"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larity City"/>
                <a:hlinkClick r:id="rId3"/>
              </a:rPr>
              <a:t>landscape.cncf.io</a:t>
            </a:r>
            <a:endParaRPr lang="ko-Kore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0B308-5C6E-E242-85D8-6C3B228631C3}"/>
              </a:ext>
            </a:extLst>
          </p:cNvPr>
          <p:cNvSpPr txBox="1"/>
          <p:nvPr/>
        </p:nvSpPr>
        <p:spPr>
          <a:xfrm>
            <a:off x="395026" y="3405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개념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00384B-EACC-C246-8AF3-C328C0396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752" y="2210589"/>
            <a:ext cx="8736496" cy="39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26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4134679" y="887533"/>
            <a:ext cx="212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effectLst/>
              </a:rPr>
              <a:t>CNCF</a:t>
            </a:r>
            <a:r>
              <a:rPr lang="ko-KR" alt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/>
              </a:rPr>
              <a:t>Members</a:t>
            </a:r>
            <a:endParaRPr lang="en" altLang="ko-Kore-KR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778EAE4F-B03D-444F-9D7E-C39EA348C985}"/>
              </a:ext>
            </a:extLst>
          </p:cNvPr>
          <p:cNvSpPr txBox="1"/>
          <p:nvPr/>
        </p:nvSpPr>
        <p:spPr>
          <a:xfrm>
            <a:off x="5943600" y="1686555"/>
            <a:ext cx="3225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hlinkClick r:id="rId3"/>
              </a:rPr>
              <a:t>https://www.cncf.io/about/members/</a:t>
            </a: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0609E-3F15-6340-A755-EC1AA99FB035}"/>
              </a:ext>
            </a:extLst>
          </p:cNvPr>
          <p:cNvSpPr txBox="1"/>
          <p:nvPr/>
        </p:nvSpPr>
        <p:spPr>
          <a:xfrm>
            <a:off x="395026" y="3405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개념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EE58C-7D45-E946-866E-30122719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739" y="2119607"/>
            <a:ext cx="6729704" cy="44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3775989" y="887533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다양한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24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kubernetes</a:t>
            </a:r>
            <a:r>
              <a:rPr lang="en" altLang="ko-Kore-KR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배포판</a:t>
            </a:r>
            <a:endParaRPr lang="ko-KR" altLang="en-US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79078-D35C-1A47-97DB-8E6A4D99D76B}"/>
              </a:ext>
            </a:extLst>
          </p:cNvPr>
          <p:cNvSpPr txBox="1"/>
          <p:nvPr/>
        </p:nvSpPr>
        <p:spPr>
          <a:xfrm>
            <a:off x="1771360" y="1659012"/>
            <a:ext cx="97286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</a:t>
            </a:r>
            <a:r>
              <a:rPr lang="en" altLang="ko-Kore-K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anila</a:t>
            </a:r>
            <a:r>
              <a:rPr lang="en" altLang="ko-Kore-K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k8s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최대한 기본적인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쿠버네티스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Vanila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프로그램에 아무것도 추가하지 않은 순정 상태의 소프트웨어를 가리키는 속어다</a:t>
            </a:r>
            <a:r>
              <a:rPr lang="en-US" altLang="ko-KR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</a:t>
            </a:r>
            <a:endParaRPr lang="en-US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EKS</a:t>
            </a:r>
            <a:r>
              <a:rPr lang="en" altLang="ko-Kore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:  </a:t>
            </a:r>
            <a:r>
              <a:rPr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AWS Kubernetes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AKS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Azure </a:t>
            </a:r>
            <a:r>
              <a:rPr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GKS</a:t>
            </a:r>
            <a:r>
              <a:rPr lang="en" altLang="ko-Kore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: Google </a:t>
            </a:r>
            <a:r>
              <a:rPr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" altLang="ko-Kore-KR" sz="1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Openshift</a:t>
            </a:r>
            <a:r>
              <a:rPr lang="en" altLang="ko-Kore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: </a:t>
            </a:r>
            <a:r>
              <a:rPr lang="en" altLang="ko-Kore-KR" sz="14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redhat</a:t>
            </a:r>
            <a:r>
              <a:rPr lang="en" altLang="ko-Kore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www.redhat.com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/ko/technologies/cloud-computing/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openshift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Rancher</a:t>
            </a:r>
            <a:r>
              <a:rPr lang="en" altLang="ko-Kore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: </a:t>
            </a:r>
            <a:r>
              <a:rPr lang="en" altLang="ko-Kore-KR" sz="14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suse</a:t>
            </a:r>
            <a:r>
              <a:rPr lang="en" altLang="ko-Kore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563C1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https://www.rancher.com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minikube</a:t>
            </a:r>
            <a:r>
              <a:rPr lang="en-US" altLang="ko-Kore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: </a:t>
            </a:r>
            <a:r>
              <a:rPr lang="ko-Kore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노드기반의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" altLang="ko-Kore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Kubernetes 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클러스터를 배포하고 관리하는 데 사용되는 오픈소스 도구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개발 환경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rgbClr val="0563C1"/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https://minikube.sigs.k8s.io/docs/start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Kind</a:t>
            </a:r>
            <a:r>
              <a:rPr lang="en" altLang="ko-Kore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: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Docker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기반으로 단일 노드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멀티 노드가 지원되는 </a:t>
            </a:r>
            <a:r>
              <a:rPr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오픈소스 도구 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개발환경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https://kind.sigs.k8s.io/</a:t>
            </a:r>
            <a:endParaRPr lang="en" altLang="ko-Kore-KR" sz="1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Tx/>
              <a:buChar char="-"/>
            </a:pPr>
            <a:endParaRPr lang="en" altLang="ko-Kore-KR" sz="1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k3s</a:t>
            </a:r>
            <a:r>
              <a:rPr lang="en" altLang="ko-Kore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  <a:r>
              <a:rPr lang="ko-KR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경량의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쿠버네티스로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간편한 설치와 절반의 메모리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모든걸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100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MB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미만의 바이너리로 제공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개발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운영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https://k3s.io/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Tx/>
              <a:buChar char="-"/>
            </a:pPr>
            <a:endParaRPr lang="en" altLang="ko-Kore-KR" sz="1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k0s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Mirantis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에서 만든 초경량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배포판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개발 환경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)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https://k0sproject.io/</a:t>
            </a:r>
            <a:endParaRPr lang="en" altLang="ko-Kore-KR" sz="1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1BCE3-9590-FB47-9235-E64D296FB3FC}"/>
              </a:ext>
            </a:extLst>
          </p:cNvPr>
          <p:cNvSpPr txBox="1"/>
          <p:nvPr/>
        </p:nvSpPr>
        <p:spPr>
          <a:xfrm>
            <a:off x="395026" y="340522"/>
            <a:ext cx="381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en-US" altLang="ko-Kore-KR" dirty="0"/>
              <a:t>. </a:t>
            </a:r>
            <a:r>
              <a:rPr kumimoji="1" lang="en" altLang="ko-Kore-KR" dirty="0" err="1"/>
              <a:t>kubernetes</a:t>
            </a:r>
            <a:r>
              <a:rPr kumimoji="1" lang="en" altLang="ko-Kore-KR" dirty="0"/>
              <a:t> </a:t>
            </a:r>
            <a:r>
              <a:rPr kumimoji="1" lang="ko-KR" altLang="en-US" dirty="0"/>
              <a:t>종류 및 구축 환경 구성</a:t>
            </a:r>
          </a:p>
        </p:txBody>
      </p:sp>
    </p:spTree>
    <p:extLst>
      <p:ext uri="{BB962C8B-B14F-4D97-AF65-F5344CB8AC3E}">
        <p14:creationId xmlns:p14="http://schemas.microsoft.com/office/powerpoint/2010/main" val="295806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3560836" y="887533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k8s Installation Tools</a:t>
            </a:r>
            <a:endParaRPr lang="ko-KR" altLang="en-US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79078-D35C-1A47-97DB-8E6A4D99D76B}"/>
              </a:ext>
            </a:extLst>
          </p:cNvPr>
          <p:cNvSpPr txBox="1"/>
          <p:nvPr/>
        </p:nvSpPr>
        <p:spPr>
          <a:xfrm>
            <a:off x="4701039" y="1794091"/>
            <a:ext cx="52283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kubeadm</a:t>
            </a:r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community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Google Kubernetes Engine (GKE)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Amazon Elastic Kubernetes Service (EKS)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Azure</a:t>
            </a:r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Kubernetes Engine (AKE)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Rancher Kubernetes Engine (RKE2)</a:t>
            </a:r>
            <a:endParaRPr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Kubernetes Operations (kops)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Kubespray</a:t>
            </a:r>
            <a:endParaRPr lang="en" altLang="ko-Kore-KR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Minikube</a:t>
            </a:r>
            <a:endParaRPr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k3s</a:t>
            </a:r>
            <a:endParaRPr lang="en" altLang="ko-Kore-KR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kubectl</a:t>
            </a:r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k8s manifest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k9s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</a:t>
            </a:r>
            <a:endParaRPr lang="en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9662B-57C6-9E4E-AEE1-5BD2B6633885}"/>
              </a:ext>
            </a:extLst>
          </p:cNvPr>
          <p:cNvSpPr txBox="1"/>
          <p:nvPr/>
        </p:nvSpPr>
        <p:spPr>
          <a:xfrm>
            <a:off x="395026" y="340522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종류 및 구축 환경 구성</a:t>
            </a:r>
          </a:p>
        </p:txBody>
      </p:sp>
      <p:sp>
        <p:nvSpPr>
          <p:cNvPr id="8" name="Freeform 86">
            <a:extLst>
              <a:ext uri="{FF2B5EF4-FFF2-40B4-BE49-F238E27FC236}">
                <a16:creationId xmlns:a16="http://schemas.microsoft.com/office/drawing/2014/main" id="{B8DC7B2E-177C-3B4D-90FC-B621A2AA64D8}"/>
              </a:ext>
            </a:extLst>
          </p:cNvPr>
          <p:cNvSpPr>
            <a:spLocks noEditPoints="1"/>
          </p:cNvSpPr>
          <p:nvPr/>
        </p:nvSpPr>
        <p:spPr bwMode="auto">
          <a:xfrm>
            <a:off x="1533287" y="4140805"/>
            <a:ext cx="1537904" cy="1405230"/>
          </a:xfrm>
          <a:custGeom>
            <a:avLst/>
            <a:gdLst>
              <a:gd name="T0" fmla="*/ 0 w 353"/>
              <a:gd name="T1" fmla="*/ 32 h 353"/>
              <a:gd name="T2" fmla="*/ 321 w 353"/>
              <a:gd name="T3" fmla="*/ 353 h 353"/>
              <a:gd name="T4" fmla="*/ 321 w 353"/>
              <a:gd name="T5" fmla="*/ 0 h 353"/>
              <a:gd name="T6" fmla="*/ 71 w 353"/>
              <a:gd name="T7" fmla="*/ 16 h 353"/>
              <a:gd name="T8" fmla="*/ 16 w 353"/>
              <a:gd name="T9" fmla="*/ 88 h 353"/>
              <a:gd name="T10" fmla="*/ 168 w 353"/>
              <a:gd name="T11" fmla="*/ 28 h 353"/>
              <a:gd name="T12" fmla="*/ 140 w 353"/>
              <a:gd name="T13" fmla="*/ 43 h 353"/>
              <a:gd name="T14" fmla="*/ 135 w 353"/>
              <a:gd name="T15" fmla="*/ 107 h 353"/>
              <a:gd name="T16" fmla="*/ 92 w 353"/>
              <a:gd name="T17" fmla="*/ 126 h 353"/>
              <a:gd name="T18" fmla="*/ 43 w 353"/>
              <a:gd name="T19" fmla="*/ 140 h 353"/>
              <a:gd name="T20" fmla="*/ 27 w 353"/>
              <a:gd name="T21" fmla="*/ 168 h 353"/>
              <a:gd name="T22" fmla="*/ 281 w 353"/>
              <a:gd name="T23" fmla="*/ 337 h 353"/>
              <a:gd name="T24" fmla="*/ 215 w 353"/>
              <a:gd name="T25" fmla="*/ 257 h 353"/>
              <a:gd name="T26" fmla="*/ 281 w 353"/>
              <a:gd name="T27" fmla="*/ 320 h 353"/>
              <a:gd name="T28" fmla="*/ 289 w 353"/>
              <a:gd name="T29" fmla="*/ 273 h 353"/>
              <a:gd name="T30" fmla="*/ 272 w 353"/>
              <a:gd name="T31" fmla="*/ 289 h 353"/>
              <a:gd name="T32" fmla="*/ 297 w 353"/>
              <a:gd name="T33" fmla="*/ 337 h 353"/>
              <a:gd name="T34" fmla="*/ 320 w 353"/>
              <a:gd name="T35" fmla="*/ 281 h 353"/>
              <a:gd name="T36" fmla="*/ 337 w 353"/>
              <a:gd name="T37" fmla="*/ 253 h 353"/>
              <a:gd name="T38" fmla="*/ 265 w 353"/>
              <a:gd name="T39" fmla="*/ 267 h 353"/>
              <a:gd name="T40" fmla="*/ 337 w 353"/>
              <a:gd name="T41" fmla="*/ 225 h 353"/>
              <a:gd name="T42" fmla="*/ 289 w 353"/>
              <a:gd name="T43" fmla="*/ 192 h 353"/>
              <a:gd name="T44" fmla="*/ 135 w 353"/>
              <a:gd name="T45" fmla="*/ 337 h 353"/>
              <a:gd name="T46" fmla="*/ 152 w 353"/>
              <a:gd name="T47" fmla="*/ 289 h 353"/>
              <a:gd name="T48" fmla="*/ 140 w 353"/>
              <a:gd name="T49" fmla="*/ 226 h 353"/>
              <a:gd name="T50" fmla="*/ 176 w 353"/>
              <a:gd name="T51" fmla="*/ 196 h 353"/>
              <a:gd name="T52" fmla="*/ 228 w 353"/>
              <a:gd name="T53" fmla="*/ 156 h 353"/>
              <a:gd name="T54" fmla="*/ 266 w 353"/>
              <a:gd name="T55" fmla="*/ 129 h 353"/>
              <a:gd name="T56" fmla="*/ 289 w 353"/>
              <a:gd name="T57" fmla="*/ 152 h 353"/>
              <a:gd name="T58" fmla="*/ 337 w 353"/>
              <a:gd name="T59" fmla="*/ 206 h 353"/>
              <a:gd name="T60" fmla="*/ 289 w 353"/>
              <a:gd name="T61" fmla="*/ 136 h 353"/>
              <a:gd name="T62" fmla="*/ 266 w 353"/>
              <a:gd name="T63" fmla="*/ 112 h 353"/>
              <a:gd name="T64" fmla="*/ 212 w 353"/>
              <a:gd name="T65" fmla="*/ 156 h 353"/>
              <a:gd name="T66" fmla="*/ 147 w 353"/>
              <a:gd name="T67" fmla="*/ 180 h 353"/>
              <a:gd name="T68" fmla="*/ 141 w 353"/>
              <a:gd name="T69" fmla="*/ 249 h 353"/>
              <a:gd name="T70" fmla="*/ 112 w 353"/>
              <a:gd name="T71" fmla="*/ 312 h 353"/>
              <a:gd name="T72" fmla="*/ 16 w 353"/>
              <a:gd name="T73" fmla="*/ 321 h 353"/>
              <a:gd name="T74" fmla="*/ 43 w 353"/>
              <a:gd name="T75" fmla="*/ 173 h 353"/>
              <a:gd name="T76" fmla="*/ 99 w 353"/>
              <a:gd name="T77" fmla="*/ 149 h 353"/>
              <a:gd name="T78" fmla="*/ 149 w 353"/>
              <a:gd name="T79" fmla="*/ 116 h 353"/>
              <a:gd name="T80" fmla="*/ 155 w 353"/>
              <a:gd name="T81" fmla="*/ 47 h 353"/>
              <a:gd name="T82" fmla="*/ 184 w 353"/>
              <a:gd name="T83" fmla="*/ 16 h 353"/>
              <a:gd name="T84" fmla="*/ 337 w 353"/>
              <a:gd name="T85" fmla="*/ 132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53" h="353">
                <a:moveTo>
                  <a:pt x="321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321"/>
                  <a:pt x="0" y="321"/>
                  <a:pt x="0" y="321"/>
                </a:cubicBezTo>
                <a:cubicBezTo>
                  <a:pt x="0" y="339"/>
                  <a:pt x="14" y="353"/>
                  <a:pt x="32" y="353"/>
                </a:cubicBezTo>
                <a:cubicBezTo>
                  <a:pt x="321" y="353"/>
                  <a:pt x="321" y="353"/>
                  <a:pt x="321" y="353"/>
                </a:cubicBezTo>
                <a:cubicBezTo>
                  <a:pt x="338" y="353"/>
                  <a:pt x="353" y="339"/>
                  <a:pt x="353" y="321"/>
                </a:cubicBezTo>
                <a:cubicBezTo>
                  <a:pt x="353" y="32"/>
                  <a:pt x="353" y="32"/>
                  <a:pt x="353" y="32"/>
                </a:cubicBezTo>
                <a:cubicBezTo>
                  <a:pt x="353" y="14"/>
                  <a:pt x="338" y="0"/>
                  <a:pt x="321" y="0"/>
                </a:cubicBezTo>
                <a:moveTo>
                  <a:pt x="16" y="32"/>
                </a:moveTo>
                <a:cubicBezTo>
                  <a:pt x="16" y="23"/>
                  <a:pt x="23" y="16"/>
                  <a:pt x="32" y="16"/>
                </a:cubicBezTo>
                <a:cubicBezTo>
                  <a:pt x="71" y="16"/>
                  <a:pt x="71" y="16"/>
                  <a:pt x="71" y="16"/>
                </a:cubicBezTo>
                <a:cubicBezTo>
                  <a:pt x="68" y="45"/>
                  <a:pt x="45" y="68"/>
                  <a:pt x="16" y="71"/>
                </a:cubicBezTo>
                <a:lnTo>
                  <a:pt x="16" y="32"/>
                </a:lnTo>
                <a:close/>
                <a:moveTo>
                  <a:pt x="16" y="88"/>
                </a:moveTo>
                <a:cubicBezTo>
                  <a:pt x="54" y="84"/>
                  <a:pt x="84" y="54"/>
                  <a:pt x="87" y="16"/>
                </a:cubicBezTo>
                <a:cubicBezTo>
                  <a:pt x="168" y="16"/>
                  <a:pt x="168" y="16"/>
                  <a:pt x="168" y="16"/>
                </a:cubicBezTo>
                <a:cubicBezTo>
                  <a:pt x="168" y="28"/>
                  <a:pt x="168" y="28"/>
                  <a:pt x="168" y="28"/>
                </a:cubicBezTo>
                <a:cubicBezTo>
                  <a:pt x="168" y="28"/>
                  <a:pt x="168" y="28"/>
                  <a:pt x="168" y="28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46" y="33"/>
                  <a:pt x="141" y="38"/>
                  <a:pt x="140" y="43"/>
                </a:cubicBezTo>
                <a:cubicBezTo>
                  <a:pt x="137" y="55"/>
                  <a:pt x="132" y="66"/>
                  <a:pt x="126" y="76"/>
                </a:cubicBezTo>
                <a:cubicBezTo>
                  <a:pt x="123" y="81"/>
                  <a:pt x="123" y="88"/>
                  <a:pt x="126" y="93"/>
                </a:cubicBezTo>
                <a:cubicBezTo>
                  <a:pt x="135" y="107"/>
                  <a:pt x="135" y="107"/>
                  <a:pt x="135" y="107"/>
                </a:cubicBezTo>
                <a:cubicBezTo>
                  <a:pt x="107" y="135"/>
                  <a:pt x="107" y="135"/>
                  <a:pt x="107" y="135"/>
                </a:cubicBezTo>
                <a:cubicBezTo>
                  <a:pt x="107" y="135"/>
                  <a:pt x="107" y="135"/>
                  <a:pt x="107" y="135"/>
                </a:cubicBezTo>
                <a:cubicBezTo>
                  <a:pt x="92" y="126"/>
                  <a:pt x="92" y="126"/>
                  <a:pt x="92" y="126"/>
                </a:cubicBezTo>
                <a:cubicBezTo>
                  <a:pt x="90" y="125"/>
                  <a:pt x="87" y="124"/>
                  <a:pt x="84" y="124"/>
                </a:cubicBezTo>
                <a:cubicBezTo>
                  <a:pt x="81" y="124"/>
                  <a:pt x="78" y="125"/>
                  <a:pt x="76" y="126"/>
                </a:cubicBezTo>
                <a:cubicBezTo>
                  <a:pt x="66" y="132"/>
                  <a:pt x="55" y="137"/>
                  <a:pt x="43" y="140"/>
                </a:cubicBezTo>
                <a:cubicBezTo>
                  <a:pt x="37" y="141"/>
                  <a:pt x="33" y="146"/>
                  <a:pt x="32" y="152"/>
                </a:cubicBezTo>
                <a:cubicBezTo>
                  <a:pt x="27" y="168"/>
                  <a:pt x="27" y="168"/>
                  <a:pt x="27" y="168"/>
                </a:cubicBezTo>
                <a:cubicBezTo>
                  <a:pt x="27" y="168"/>
                  <a:pt x="27" y="168"/>
                  <a:pt x="27" y="168"/>
                </a:cubicBezTo>
                <a:cubicBezTo>
                  <a:pt x="16" y="168"/>
                  <a:pt x="16" y="168"/>
                  <a:pt x="16" y="168"/>
                </a:cubicBezTo>
                <a:lnTo>
                  <a:pt x="16" y="88"/>
                </a:lnTo>
                <a:close/>
                <a:moveTo>
                  <a:pt x="281" y="337"/>
                </a:moveTo>
                <a:cubicBezTo>
                  <a:pt x="225" y="337"/>
                  <a:pt x="225" y="337"/>
                  <a:pt x="225" y="337"/>
                </a:cubicBezTo>
                <a:cubicBezTo>
                  <a:pt x="214" y="324"/>
                  <a:pt x="208" y="307"/>
                  <a:pt x="208" y="289"/>
                </a:cubicBezTo>
                <a:cubicBezTo>
                  <a:pt x="208" y="277"/>
                  <a:pt x="211" y="267"/>
                  <a:pt x="215" y="257"/>
                </a:cubicBezTo>
                <a:cubicBezTo>
                  <a:pt x="258" y="281"/>
                  <a:pt x="258" y="281"/>
                  <a:pt x="258" y="281"/>
                </a:cubicBezTo>
                <a:cubicBezTo>
                  <a:pt x="257" y="283"/>
                  <a:pt x="256" y="286"/>
                  <a:pt x="256" y="289"/>
                </a:cubicBezTo>
                <a:cubicBezTo>
                  <a:pt x="256" y="304"/>
                  <a:pt x="267" y="316"/>
                  <a:pt x="281" y="320"/>
                </a:cubicBezTo>
                <a:lnTo>
                  <a:pt x="281" y="337"/>
                </a:lnTo>
                <a:close/>
                <a:moveTo>
                  <a:pt x="272" y="289"/>
                </a:moveTo>
                <a:cubicBezTo>
                  <a:pt x="272" y="280"/>
                  <a:pt x="280" y="273"/>
                  <a:pt x="289" y="273"/>
                </a:cubicBezTo>
                <a:cubicBezTo>
                  <a:pt x="297" y="273"/>
                  <a:pt x="305" y="280"/>
                  <a:pt x="305" y="289"/>
                </a:cubicBezTo>
                <a:cubicBezTo>
                  <a:pt x="305" y="298"/>
                  <a:pt x="297" y="305"/>
                  <a:pt x="289" y="305"/>
                </a:cubicBezTo>
                <a:cubicBezTo>
                  <a:pt x="280" y="305"/>
                  <a:pt x="272" y="298"/>
                  <a:pt x="272" y="289"/>
                </a:cubicBezTo>
                <a:moveTo>
                  <a:pt x="337" y="321"/>
                </a:moveTo>
                <a:cubicBezTo>
                  <a:pt x="337" y="330"/>
                  <a:pt x="330" y="337"/>
                  <a:pt x="321" y="337"/>
                </a:cubicBezTo>
                <a:cubicBezTo>
                  <a:pt x="297" y="337"/>
                  <a:pt x="297" y="337"/>
                  <a:pt x="297" y="337"/>
                </a:cubicBezTo>
                <a:cubicBezTo>
                  <a:pt x="297" y="320"/>
                  <a:pt x="297" y="320"/>
                  <a:pt x="297" y="320"/>
                </a:cubicBezTo>
                <a:cubicBezTo>
                  <a:pt x="310" y="316"/>
                  <a:pt x="321" y="304"/>
                  <a:pt x="321" y="289"/>
                </a:cubicBezTo>
                <a:cubicBezTo>
                  <a:pt x="321" y="286"/>
                  <a:pt x="320" y="283"/>
                  <a:pt x="320" y="281"/>
                </a:cubicBezTo>
                <a:cubicBezTo>
                  <a:pt x="337" y="271"/>
                  <a:pt x="337" y="271"/>
                  <a:pt x="337" y="271"/>
                </a:cubicBezTo>
                <a:lnTo>
                  <a:pt x="337" y="321"/>
                </a:lnTo>
                <a:close/>
                <a:moveTo>
                  <a:pt x="337" y="253"/>
                </a:moveTo>
                <a:cubicBezTo>
                  <a:pt x="312" y="267"/>
                  <a:pt x="312" y="267"/>
                  <a:pt x="312" y="267"/>
                </a:cubicBezTo>
                <a:cubicBezTo>
                  <a:pt x="306" y="261"/>
                  <a:pt x="298" y="257"/>
                  <a:pt x="289" y="257"/>
                </a:cubicBezTo>
                <a:cubicBezTo>
                  <a:pt x="279" y="257"/>
                  <a:pt x="271" y="261"/>
                  <a:pt x="265" y="267"/>
                </a:cubicBezTo>
                <a:cubicBezTo>
                  <a:pt x="223" y="243"/>
                  <a:pt x="223" y="243"/>
                  <a:pt x="223" y="243"/>
                </a:cubicBezTo>
                <a:cubicBezTo>
                  <a:pt x="237" y="222"/>
                  <a:pt x="261" y="208"/>
                  <a:pt x="289" y="208"/>
                </a:cubicBezTo>
                <a:cubicBezTo>
                  <a:pt x="307" y="208"/>
                  <a:pt x="323" y="215"/>
                  <a:pt x="337" y="225"/>
                </a:cubicBezTo>
                <a:lnTo>
                  <a:pt x="337" y="253"/>
                </a:lnTo>
                <a:close/>
                <a:moveTo>
                  <a:pt x="337" y="206"/>
                </a:moveTo>
                <a:cubicBezTo>
                  <a:pt x="323" y="197"/>
                  <a:pt x="306" y="192"/>
                  <a:pt x="289" y="192"/>
                </a:cubicBezTo>
                <a:cubicBezTo>
                  <a:pt x="235" y="192"/>
                  <a:pt x="192" y="236"/>
                  <a:pt x="192" y="289"/>
                </a:cubicBezTo>
                <a:cubicBezTo>
                  <a:pt x="192" y="306"/>
                  <a:pt x="197" y="323"/>
                  <a:pt x="205" y="337"/>
                </a:cubicBezTo>
                <a:cubicBezTo>
                  <a:pt x="135" y="337"/>
                  <a:pt x="135" y="337"/>
                  <a:pt x="135" y="337"/>
                </a:cubicBezTo>
                <a:cubicBezTo>
                  <a:pt x="128" y="311"/>
                  <a:pt x="128" y="311"/>
                  <a:pt x="128" y="311"/>
                </a:cubicBezTo>
                <a:cubicBezTo>
                  <a:pt x="143" y="303"/>
                  <a:pt x="143" y="303"/>
                  <a:pt x="143" y="303"/>
                </a:cubicBezTo>
                <a:cubicBezTo>
                  <a:pt x="148" y="300"/>
                  <a:pt x="152" y="295"/>
                  <a:pt x="152" y="289"/>
                </a:cubicBezTo>
                <a:cubicBezTo>
                  <a:pt x="152" y="277"/>
                  <a:pt x="153" y="265"/>
                  <a:pt x="156" y="253"/>
                </a:cubicBezTo>
                <a:cubicBezTo>
                  <a:pt x="158" y="248"/>
                  <a:pt x="156" y="242"/>
                  <a:pt x="152" y="238"/>
                </a:cubicBezTo>
                <a:cubicBezTo>
                  <a:pt x="140" y="226"/>
                  <a:pt x="140" y="226"/>
                  <a:pt x="140" y="226"/>
                </a:cubicBezTo>
                <a:cubicBezTo>
                  <a:pt x="140" y="226"/>
                  <a:pt x="140" y="226"/>
                  <a:pt x="140" y="226"/>
                </a:cubicBezTo>
                <a:cubicBezTo>
                  <a:pt x="159" y="191"/>
                  <a:pt x="159" y="191"/>
                  <a:pt x="159" y="191"/>
                </a:cubicBezTo>
                <a:cubicBezTo>
                  <a:pt x="176" y="196"/>
                  <a:pt x="176" y="196"/>
                  <a:pt x="176" y="196"/>
                </a:cubicBezTo>
                <a:cubicBezTo>
                  <a:pt x="181" y="198"/>
                  <a:pt x="188" y="196"/>
                  <a:pt x="192" y="192"/>
                </a:cubicBezTo>
                <a:cubicBezTo>
                  <a:pt x="200" y="183"/>
                  <a:pt x="210" y="176"/>
                  <a:pt x="220" y="170"/>
                </a:cubicBezTo>
                <a:cubicBezTo>
                  <a:pt x="225" y="167"/>
                  <a:pt x="228" y="162"/>
                  <a:pt x="228" y="156"/>
                </a:cubicBezTo>
                <a:cubicBezTo>
                  <a:pt x="228" y="139"/>
                  <a:pt x="228" y="139"/>
                  <a:pt x="228" y="139"/>
                </a:cubicBezTo>
                <a:cubicBezTo>
                  <a:pt x="228" y="139"/>
                  <a:pt x="228" y="139"/>
                  <a:pt x="228" y="139"/>
                </a:cubicBezTo>
                <a:cubicBezTo>
                  <a:pt x="266" y="129"/>
                  <a:pt x="266" y="129"/>
                  <a:pt x="266" y="129"/>
                </a:cubicBezTo>
                <a:cubicBezTo>
                  <a:pt x="275" y="144"/>
                  <a:pt x="275" y="144"/>
                  <a:pt x="275" y="144"/>
                </a:cubicBezTo>
                <a:cubicBezTo>
                  <a:pt x="276" y="146"/>
                  <a:pt x="278" y="148"/>
                  <a:pt x="281" y="150"/>
                </a:cubicBezTo>
                <a:cubicBezTo>
                  <a:pt x="283" y="151"/>
                  <a:pt x="286" y="152"/>
                  <a:pt x="289" y="152"/>
                </a:cubicBezTo>
                <a:cubicBezTo>
                  <a:pt x="301" y="152"/>
                  <a:pt x="312" y="153"/>
                  <a:pt x="324" y="157"/>
                </a:cubicBezTo>
                <a:cubicBezTo>
                  <a:pt x="328" y="158"/>
                  <a:pt x="333" y="157"/>
                  <a:pt x="337" y="155"/>
                </a:cubicBezTo>
                <a:lnTo>
                  <a:pt x="337" y="206"/>
                </a:lnTo>
                <a:close/>
                <a:moveTo>
                  <a:pt x="337" y="132"/>
                </a:moveTo>
                <a:cubicBezTo>
                  <a:pt x="328" y="141"/>
                  <a:pt x="328" y="141"/>
                  <a:pt x="328" y="141"/>
                </a:cubicBezTo>
                <a:cubicBezTo>
                  <a:pt x="315" y="138"/>
                  <a:pt x="302" y="136"/>
                  <a:pt x="289" y="136"/>
                </a:cubicBezTo>
                <a:cubicBezTo>
                  <a:pt x="280" y="120"/>
                  <a:pt x="280" y="120"/>
                  <a:pt x="280" y="120"/>
                </a:cubicBezTo>
                <a:cubicBezTo>
                  <a:pt x="278" y="118"/>
                  <a:pt x="276" y="115"/>
                  <a:pt x="273" y="113"/>
                </a:cubicBezTo>
                <a:cubicBezTo>
                  <a:pt x="271" y="112"/>
                  <a:pt x="268" y="111"/>
                  <a:pt x="266" y="112"/>
                </a:cubicBezTo>
                <a:cubicBezTo>
                  <a:pt x="220" y="124"/>
                  <a:pt x="220" y="124"/>
                  <a:pt x="220" y="124"/>
                </a:cubicBezTo>
                <a:cubicBezTo>
                  <a:pt x="214" y="126"/>
                  <a:pt x="212" y="133"/>
                  <a:pt x="212" y="139"/>
                </a:cubicBezTo>
                <a:cubicBezTo>
                  <a:pt x="212" y="156"/>
                  <a:pt x="212" y="156"/>
                  <a:pt x="212" y="156"/>
                </a:cubicBezTo>
                <a:cubicBezTo>
                  <a:pt x="201" y="163"/>
                  <a:pt x="190" y="171"/>
                  <a:pt x="180" y="181"/>
                </a:cubicBezTo>
                <a:cubicBezTo>
                  <a:pt x="163" y="176"/>
                  <a:pt x="163" y="176"/>
                  <a:pt x="163" y="176"/>
                </a:cubicBezTo>
                <a:cubicBezTo>
                  <a:pt x="158" y="174"/>
                  <a:pt x="151" y="174"/>
                  <a:pt x="147" y="180"/>
                </a:cubicBezTo>
                <a:cubicBezTo>
                  <a:pt x="124" y="221"/>
                  <a:pt x="124" y="221"/>
                  <a:pt x="124" y="221"/>
                </a:cubicBezTo>
                <a:cubicBezTo>
                  <a:pt x="121" y="226"/>
                  <a:pt x="124" y="232"/>
                  <a:pt x="128" y="237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62"/>
                  <a:pt x="136" y="276"/>
                  <a:pt x="136" y="289"/>
                </a:cubicBezTo>
                <a:cubicBezTo>
                  <a:pt x="120" y="297"/>
                  <a:pt x="120" y="297"/>
                  <a:pt x="120" y="297"/>
                </a:cubicBezTo>
                <a:cubicBezTo>
                  <a:pt x="115" y="300"/>
                  <a:pt x="110" y="305"/>
                  <a:pt x="112" y="312"/>
                </a:cubicBezTo>
                <a:cubicBezTo>
                  <a:pt x="119" y="337"/>
                  <a:pt x="119" y="337"/>
                  <a:pt x="119" y="337"/>
                </a:cubicBezTo>
                <a:cubicBezTo>
                  <a:pt x="32" y="337"/>
                  <a:pt x="32" y="337"/>
                  <a:pt x="32" y="337"/>
                </a:cubicBezTo>
                <a:cubicBezTo>
                  <a:pt x="23" y="337"/>
                  <a:pt x="16" y="330"/>
                  <a:pt x="16" y="321"/>
                </a:cubicBezTo>
                <a:cubicBezTo>
                  <a:pt x="16" y="184"/>
                  <a:pt x="16" y="184"/>
                  <a:pt x="16" y="184"/>
                </a:cubicBezTo>
                <a:cubicBezTo>
                  <a:pt x="31" y="184"/>
                  <a:pt x="31" y="184"/>
                  <a:pt x="31" y="184"/>
                </a:cubicBezTo>
                <a:cubicBezTo>
                  <a:pt x="38" y="184"/>
                  <a:pt x="41" y="178"/>
                  <a:pt x="43" y="173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60" y="152"/>
                  <a:pt x="73" y="147"/>
                  <a:pt x="84" y="140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102" y="151"/>
                  <a:pt x="106" y="152"/>
                  <a:pt x="109" y="152"/>
                </a:cubicBezTo>
                <a:cubicBezTo>
                  <a:pt x="111" y="152"/>
                  <a:pt x="114" y="151"/>
                  <a:pt x="116" y="149"/>
                </a:cubicBezTo>
                <a:cubicBezTo>
                  <a:pt x="149" y="116"/>
                  <a:pt x="149" y="116"/>
                  <a:pt x="149" y="116"/>
                </a:cubicBezTo>
                <a:cubicBezTo>
                  <a:pt x="154" y="111"/>
                  <a:pt x="152" y="104"/>
                  <a:pt x="149" y="99"/>
                </a:cubicBezTo>
                <a:cubicBezTo>
                  <a:pt x="140" y="84"/>
                  <a:pt x="140" y="84"/>
                  <a:pt x="140" y="84"/>
                </a:cubicBezTo>
                <a:cubicBezTo>
                  <a:pt x="147" y="73"/>
                  <a:pt x="152" y="60"/>
                  <a:pt x="155" y="47"/>
                </a:cubicBezTo>
                <a:cubicBezTo>
                  <a:pt x="172" y="43"/>
                  <a:pt x="172" y="43"/>
                  <a:pt x="172" y="43"/>
                </a:cubicBezTo>
                <a:cubicBezTo>
                  <a:pt x="178" y="41"/>
                  <a:pt x="184" y="38"/>
                  <a:pt x="184" y="31"/>
                </a:cubicBezTo>
                <a:cubicBezTo>
                  <a:pt x="184" y="16"/>
                  <a:pt x="184" y="16"/>
                  <a:pt x="184" y="16"/>
                </a:cubicBezTo>
                <a:cubicBezTo>
                  <a:pt x="321" y="16"/>
                  <a:pt x="321" y="16"/>
                  <a:pt x="321" y="16"/>
                </a:cubicBezTo>
                <a:cubicBezTo>
                  <a:pt x="330" y="16"/>
                  <a:pt x="337" y="23"/>
                  <a:pt x="337" y="32"/>
                </a:cubicBezTo>
                <a:lnTo>
                  <a:pt x="337" y="132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8" descr="쿠버네티스 - 위키백과, 우리 모두의 백과사전">
            <a:extLst>
              <a:ext uri="{FF2B5EF4-FFF2-40B4-BE49-F238E27FC236}">
                <a16:creationId xmlns:a16="http://schemas.microsoft.com/office/drawing/2014/main" id="{A3A0741C-E2E3-B441-B216-1D49DE58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7378" y="2251117"/>
            <a:ext cx="1110522" cy="10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2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4609696" y="915313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Rancher</a:t>
            </a:r>
            <a:endParaRPr lang="ko-KR" altLang="en-US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76CFF-F1E9-5A48-A7A4-B3348273ADC9}"/>
              </a:ext>
            </a:extLst>
          </p:cNvPr>
          <p:cNvSpPr txBox="1"/>
          <p:nvPr/>
        </p:nvSpPr>
        <p:spPr>
          <a:xfrm>
            <a:off x="1174377" y="1562036"/>
            <a:ext cx="1083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Rancher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어떠한 환경에서도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쿠버네티스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업그레이드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백업 및 배포가 가능하며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일괄된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보안정책과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체계적인 사용자 관리를 통해 완전한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쿠버네티스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환경을 지원할 수 있는 멀티 클러스터 컨테이너 관리 플랫폼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92F48-6B02-DA4D-83DF-CD044A531E03}"/>
              </a:ext>
            </a:extLst>
          </p:cNvPr>
          <p:cNvSpPr txBox="1"/>
          <p:nvPr/>
        </p:nvSpPr>
        <p:spPr>
          <a:xfrm>
            <a:off x="395026" y="340522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종류 및 구축 환경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4F1D6C-DFE2-6A4E-87A9-0547A1F12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846" y="2286825"/>
            <a:ext cx="7683076" cy="43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41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5034579" y="873644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Rancher</a:t>
            </a:r>
            <a:endParaRPr lang="ko-KR" altLang="en-US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76CFF-F1E9-5A48-A7A4-B3348273ADC9}"/>
              </a:ext>
            </a:extLst>
          </p:cNvPr>
          <p:cNvSpPr txBox="1"/>
          <p:nvPr/>
        </p:nvSpPr>
        <p:spPr>
          <a:xfrm>
            <a:off x="1824620" y="1578816"/>
            <a:ext cx="2461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Rancher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</a:t>
            </a:r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설치 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9C7DD-3466-CE4D-A623-9D1C8B17D643}"/>
              </a:ext>
            </a:extLst>
          </p:cNvPr>
          <p:cNvSpPr txBox="1"/>
          <p:nvPr/>
        </p:nvSpPr>
        <p:spPr>
          <a:xfrm>
            <a:off x="395026" y="340522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종류 및 구축 환경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32A7DE-4DB0-5244-BFC0-F962850D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82" y="2076044"/>
            <a:ext cx="5178261" cy="44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2653721" y="887533"/>
            <a:ext cx="531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0" dirty="0">
                <a:solidFill>
                  <a:schemeClr val="bg1"/>
                </a:solidFill>
                <a:effectLst/>
                <a:latin typeface="Pretendard Variable"/>
              </a:rPr>
              <a:t>컨테이너 오케스트레이션의 등장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E28E3E-2D59-8C4E-81C1-80E77331F60F}"/>
              </a:ext>
            </a:extLst>
          </p:cNvPr>
          <p:cNvSpPr txBox="1"/>
          <p:nvPr/>
        </p:nvSpPr>
        <p:spPr>
          <a:xfrm>
            <a:off x="1003853" y="1838171"/>
            <a:ext cx="630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애플리케이션 실행 환경의 변화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B92C4-EA42-744E-8233-437B2DE744CC}"/>
              </a:ext>
            </a:extLst>
          </p:cNvPr>
          <p:cNvSpPr txBox="1"/>
          <p:nvPr/>
        </p:nvSpPr>
        <p:spPr>
          <a:xfrm>
            <a:off x="5227984" y="1943050"/>
            <a:ext cx="630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1. </a:t>
            </a:r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전통적인 환경에서의 배포 </a:t>
            </a:r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(</a:t>
            </a:r>
            <a:r>
              <a:rPr lang="en" altLang="ko-Kore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On-premise)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C9034-0E05-BE47-BB81-BBAAB31902FD}"/>
              </a:ext>
            </a:extLst>
          </p:cNvPr>
          <p:cNvSpPr txBox="1"/>
          <p:nvPr/>
        </p:nvSpPr>
        <p:spPr>
          <a:xfrm>
            <a:off x="5264454" y="3492810"/>
            <a:ext cx="630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2. </a:t>
            </a:r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가상 환경에서의 배포 </a:t>
            </a:r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(</a:t>
            </a:r>
            <a:r>
              <a:rPr lang="en" altLang="ko-Kore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Virtual Machine)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AFCD5B-F5AE-FE40-9528-89EF577E87DB}"/>
              </a:ext>
            </a:extLst>
          </p:cNvPr>
          <p:cNvSpPr txBox="1"/>
          <p:nvPr/>
        </p:nvSpPr>
        <p:spPr>
          <a:xfrm>
            <a:off x="5264454" y="4893795"/>
            <a:ext cx="630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3. </a:t>
            </a:r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컨테이너로의 배포 </a:t>
            </a:r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(</a:t>
            </a:r>
            <a:r>
              <a:rPr lang="en" altLang="ko-Kore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 Variable"/>
              </a:rPr>
              <a:t>Container)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025244-7D2B-6B4E-96B5-378604A27276}"/>
              </a:ext>
            </a:extLst>
          </p:cNvPr>
          <p:cNvSpPr txBox="1"/>
          <p:nvPr/>
        </p:nvSpPr>
        <p:spPr>
          <a:xfrm>
            <a:off x="395026" y="3405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개념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46D97E-AFB6-A348-A712-1F3BE0595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49" y="3169991"/>
            <a:ext cx="3757926" cy="198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7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5424079" y="852703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Rancher</a:t>
            </a:r>
            <a:endParaRPr lang="ko-KR" altLang="en-US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265E0-EED1-014F-8CB9-A5E36B6F2FF3}"/>
              </a:ext>
            </a:extLst>
          </p:cNvPr>
          <p:cNvSpPr txBox="1"/>
          <p:nvPr/>
        </p:nvSpPr>
        <p:spPr>
          <a:xfrm>
            <a:off x="891309" y="1562990"/>
            <a:ext cx="1040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Rancher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</a:t>
            </a:r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설치 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64E25-2AEA-3045-BDE8-381CDED93359}"/>
              </a:ext>
            </a:extLst>
          </p:cNvPr>
          <p:cNvSpPr txBox="1"/>
          <p:nvPr/>
        </p:nvSpPr>
        <p:spPr>
          <a:xfrm>
            <a:off x="395026" y="340522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종류 및 구축 환경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F522B9-5B81-3D4D-B3D1-D3BFF179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458" y="2044393"/>
            <a:ext cx="9456735" cy="42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14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5073925" y="914456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Rancher UI</a:t>
            </a:r>
            <a:endParaRPr lang="ko-KR" altLang="en-US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265E0-EED1-014F-8CB9-A5E36B6F2FF3}"/>
              </a:ext>
            </a:extLst>
          </p:cNvPr>
          <p:cNvSpPr txBox="1"/>
          <p:nvPr/>
        </p:nvSpPr>
        <p:spPr>
          <a:xfrm>
            <a:off x="891309" y="1562990"/>
            <a:ext cx="1040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Rancher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</a:t>
            </a:r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설치 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D7E861-FA4C-2E40-8B4B-FA283047DE62}"/>
              </a:ext>
            </a:extLst>
          </p:cNvPr>
          <p:cNvSpPr txBox="1"/>
          <p:nvPr/>
        </p:nvSpPr>
        <p:spPr>
          <a:xfrm>
            <a:off x="395026" y="340522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종류 및 구축 환경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BC186A-8BAB-524E-BACF-B80B8BEE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494" y="2143092"/>
            <a:ext cx="8850526" cy="446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3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265E0-EED1-014F-8CB9-A5E36B6F2FF3}"/>
              </a:ext>
            </a:extLst>
          </p:cNvPr>
          <p:cNvSpPr txBox="1"/>
          <p:nvPr/>
        </p:nvSpPr>
        <p:spPr>
          <a:xfrm>
            <a:off x="891309" y="1562990"/>
            <a:ext cx="1040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Rancher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</a:t>
            </a:r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설치 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EB443-6255-2E45-BB64-636BC40B5AA6}"/>
              </a:ext>
            </a:extLst>
          </p:cNvPr>
          <p:cNvSpPr txBox="1"/>
          <p:nvPr/>
        </p:nvSpPr>
        <p:spPr>
          <a:xfrm>
            <a:off x="5073925" y="914456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Rancher UI</a:t>
            </a:r>
            <a:endParaRPr lang="ko-KR" altLang="en-US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C7FE6-3381-DC4B-A708-4FF3E16BB09E}"/>
              </a:ext>
            </a:extLst>
          </p:cNvPr>
          <p:cNvSpPr txBox="1"/>
          <p:nvPr/>
        </p:nvSpPr>
        <p:spPr>
          <a:xfrm>
            <a:off x="9583708" y="2083658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Rancher k8s Dashboard</a:t>
            </a:r>
            <a:endParaRPr kumimoji="1" lang="ko-Kore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213B12-1526-7741-9FCF-D84149B5970B}"/>
              </a:ext>
            </a:extLst>
          </p:cNvPr>
          <p:cNvSpPr txBox="1"/>
          <p:nvPr/>
        </p:nvSpPr>
        <p:spPr>
          <a:xfrm>
            <a:off x="752838" y="1948499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Cluster workloads</a:t>
            </a:r>
            <a:endParaRPr kumimoji="1" lang="ko-Kore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A407C-DC82-544A-BA6F-D8AC805B1EE9}"/>
              </a:ext>
            </a:extLst>
          </p:cNvPr>
          <p:cNvSpPr txBox="1"/>
          <p:nvPr/>
        </p:nvSpPr>
        <p:spPr>
          <a:xfrm>
            <a:off x="395026" y="340522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종류 및 구축 환경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0BA37-F921-E449-BDC8-6249B17CF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11" y="2256276"/>
            <a:ext cx="5156333" cy="41445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413AD9-2326-DB4F-BA5B-4B965F2C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16" y="2256276"/>
            <a:ext cx="5402755" cy="31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93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3623213" y="887533"/>
            <a:ext cx="4461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Kubernetes </a:t>
            </a:r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Architecture</a:t>
            </a:r>
            <a:endParaRPr lang="ko-KR" altLang="en-US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556D3-F9B5-9740-8C83-D442B8E22A87}"/>
              </a:ext>
            </a:extLst>
          </p:cNvPr>
          <p:cNvSpPr txBox="1"/>
          <p:nvPr/>
        </p:nvSpPr>
        <p:spPr>
          <a:xfrm>
            <a:off x="1898131" y="1648803"/>
            <a:ext cx="81244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Control Planes</a:t>
            </a:r>
            <a:b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</a:br>
            <a:r>
              <a:rPr lang="en" altLang="ko-Kore-KR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– </a:t>
            </a:r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API server, Scheduler, Controllers, and </a:t>
            </a:r>
            <a:r>
              <a:rPr lang="en" altLang="ko-Kore-KR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etcd</a:t>
            </a:r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storage system </a:t>
            </a:r>
            <a:endParaRPr lang="en" altLang="ko-Kore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•   Worker nodes </a:t>
            </a:r>
            <a:endParaRPr lang="en" altLang="ko-Kore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8B4C6-402E-FD4F-A568-841A15B81DCA}"/>
              </a:ext>
            </a:extLst>
          </p:cNvPr>
          <p:cNvSpPr txBox="1"/>
          <p:nvPr/>
        </p:nvSpPr>
        <p:spPr>
          <a:xfrm>
            <a:off x="395026" y="3405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880F86-9182-C74F-91CB-CE5B6F3A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547" y="2657408"/>
            <a:ext cx="7501836" cy="38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64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3426528" y="887533"/>
            <a:ext cx="533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Control Plane Node</a:t>
            </a:r>
            <a:endParaRPr lang="ko-KR" altLang="en-US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842F1-FB9B-2445-87D5-B2758CAE124D}"/>
              </a:ext>
            </a:extLst>
          </p:cNvPr>
          <p:cNvSpPr txBox="1"/>
          <p:nvPr/>
        </p:nvSpPr>
        <p:spPr>
          <a:xfrm>
            <a:off x="5437015" y="2384814"/>
            <a:ext cx="44008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imbusSanL"/>
              </a:rPr>
              <a:t>kube-apiserver</a:t>
            </a:r>
            <a:endParaRPr lang="en" altLang="ko-Kore-KR" sz="18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imbusSan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b="1" dirty="0">
              <a:solidFill>
                <a:schemeClr val="tx1">
                  <a:lumMod val="65000"/>
                  <a:lumOff val="35000"/>
                </a:schemeClr>
              </a:solidFill>
              <a:latin typeface="NimbusSan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imbusSanL"/>
              </a:rPr>
              <a:t>kube</a:t>
            </a:r>
            <a:r>
              <a:rPr lang="en" altLang="ko-Kore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imbusSanL"/>
              </a:rPr>
              <a:t>-scheduler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b="1" dirty="0">
              <a:solidFill>
                <a:schemeClr val="tx1">
                  <a:lumMod val="65000"/>
                  <a:lumOff val="35000"/>
                </a:schemeClr>
              </a:solidFill>
              <a:latin typeface="NimbusSan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imbusSanL"/>
              </a:rPr>
              <a:t>etcd</a:t>
            </a:r>
            <a:endParaRPr lang="en" altLang="ko-Kore-KR" sz="18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imbusSan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b="1" dirty="0">
              <a:solidFill>
                <a:schemeClr val="tx1">
                  <a:lumMod val="65000"/>
                  <a:lumOff val="35000"/>
                </a:schemeClr>
              </a:solidFill>
              <a:latin typeface="NimbusSan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imbusSanL"/>
              </a:rPr>
              <a:t>kube</a:t>
            </a:r>
            <a:r>
              <a:rPr lang="en" altLang="ko-Kore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imbusSanL"/>
              </a:rPr>
              <a:t>-controller-manager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b="1" dirty="0">
              <a:solidFill>
                <a:schemeClr val="tx1">
                  <a:lumMod val="65000"/>
                  <a:lumOff val="35000"/>
                </a:schemeClr>
              </a:solidFill>
              <a:latin typeface="NimbusSan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imbusSanL"/>
              </a:rPr>
              <a:t>cloud-controller-manager </a:t>
            </a:r>
            <a:endParaRPr lang="en" altLang="ko-Kore-KR" b="1" dirty="0">
              <a:solidFill>
                <a:schemeClr val="tx1">
                  <a:lumMod val="65000"/>
                  <a:lumOff val="35000"/>
                </a:schemeClr>
              </a:solidFill>
              <a:latin typeface="NimbusSan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4FF92-81F4-A945-BCF0-B6BD5124C25F}"/>
              </a:ext>
            </a:extLst>
          </p:cNvPr>
          <p:cNvSpPr txBox="1"/>
          <p:nvPr/>
        </p:nvSpPr>
        <p:spPr>
          <a:xfrm>
            <a:off x="395026" y="3405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E18F74-06C3-7D44-B6C2-0CC0B9CA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10" y="2161543"/>
            <a:ext cx="3470689" cy="361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14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4217729" y="890193"/>
            <a:ext cx="533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kube-apiserver</a:t>
            </a:r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842F1-FB9B-2445-87D5-B2758CAE124D}"/>
              </a:ext>
            </a:extLst>
          </p:cNvPr>
          <p:cNvSpPr txBox="1"/>
          <p:nvPr/>
        </p:nvSpPr>
        <p:spPr>
          <a:xfrm>
            <a:off x="4689435" y="2336305"/>
            <a:ext cx="703542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클러스터에서 중심 역할을 하는 통로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Control Plane for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모든 컴포넌트들은 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-server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중심으로 동작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사용자가 클러스터에 명령을 내릴 때 그 명령을 전달받고 수행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Services REST operations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유일하게 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etcd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와 상호작용 하는 컴포넌트</a:t>
            </a: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D95115-690D-1742-810E-469C6108B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0" y="2306670"/>
            <a:ext cx="3252320" cy="3108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C9EDA-2314-4E45-8DAA-81B8BB299F56}"/>
              </a:ext>
            </a:extLst>
          </p:cNvPr>
          <p:cNvSpPr txBox="1"/>
          <p:nvPr/>
        </p:nvSpPr>
        <p:spPr>
          <a:xfrm>
            <a:off x="395026" y="3405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아키텍처</a:t>
            </a:r>
          </a:p>
        </p:txBody>
      </p:sp>
    </p:spTree>
    <p:extLst>
      <p:ext uri="{BB962C8B-B14F-4D97-AF65-F5344CB8AC3E}">
        <p14:creationId xmlns:p14="http://schemas.microsoft.com/office/powerpoint/2010/main" val="1147884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4562463" y="887533"/>
            <a:ext cx="338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b="1" dirty="0" err="1">
                <a:solidFill>
                  <a:schemeClr val="bg1"/>
                </a:solidFill>
                <a:latin typeface="Menlo" panose="020B0609030804020204" pitchFamily="49" charset="0"/>
              </a:rPr>
              <a:t>kube</a:t>
            </a:r>
            <a:r>
              <a:rPr lang="en" altLang="ko-Kore-KR" sz="2400" b="1" dirty="0">
                <a:solidFill>
                  <a:schemeClr val="bg1"/>
                </a:solidFill>
                <a:latin typeface="Menlo" panose="020B0609030804020204" pitchFamily="49" charset="0"/>
              </a:rPr>
              <a:t>-scheduler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842F1-FB9B-2445-87D5-B2758CAE124D}"/>
              </a:ext>
            </a:extLst>
          </p:cNvPr>
          <p:cNvSpPr txBox="1"/>
          <p:nvPr/>
        </p:nvSpPr>
        <p:spPr>
          <a:xfrm>
            <a:off x="3942870" y="2305342"/>
            <a:ext cx="778199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• </a:t>
            </a:r>
            <a:r>
              <a:rPr lang="en" altLang="ko-Kore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Kubernetes 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클러스터 내에서 실행할 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파드를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노드에 스케줄링하는 컴포넌트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• 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스케줄링 알고리즘을 사용하여 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파드를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가장 적절한 노드에 배치</a:t>
            </a: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스케줄링 알고리즘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가중치 기반 스케줄링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50" lvl="2" indent="-285750">
              <a:buFontTx/>
              <a:buChar char="-"/>
            </a:pP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리소스 요구 사항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노드의 가용성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간 간섭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사용자 정의 정책 등을 고려하여 가중치를 계산</a:t>
            </a: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1200150" lvl="2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단순 라운드 로빈</a:t>
            </a: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1200150" lvl="2" indent="-285750">
              <a:buFontTx/>
              <a:buChar char="-"/>
            </a:pP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순서대로 노드에 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파드를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배치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각 노드의 가용 리소스가 동일한 경우에 유용</a:t>
            </a: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1200150" lvl="2" indent="-285750">
              <a:buFontTx/>
              <a:buChar char="-"/>
            </a:pPr>
            <a:endParaRPr lang="ko-KR" altLang="en-US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랜덤 스케줄링</a:t>
            </a: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1200150" lvl="2" indent="-285750">
              <a:buFontTx/>
              <a:buChar char="-"/>
            </a:pP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노드를 무작위로 선택하여 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파드를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배치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주로 로드 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밸런싱과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다양성을 위해 사용</a:t>
            </a:r>
            <a:b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</a:b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880FD-A943-8D49-9107-BC802DE8C5DF}"/>
              </a:ext>
            </a:extLst>
          </p:cNvPr>
          <p:cNvSpPr txBox="1"/>
          <p:nvPr/>
        </p:nvSpPr>
        <p:spPr>
          <a:xfrm>
            <a:off x="395026" y="3405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7FD673-04E2-484E-9AF1-38F90E42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4" y="2197828"/>
            <a:ext cx="3252320" cy="31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95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4217729" y="890193"/>
            <a:ext cx="533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etcd</a:t>
            </a:r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Database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842F1-FB9B-2445-87D5-B2758CAE124D}"/>
              </a:ext>
            </a:extLst>
          </p:cNvPr>
          <p:cNvSpPr txBox="1"/>
          <p:nvPr/>
        </p:nvSpPr>
        <p:spPr>
          <a:xfrm>
            <a:off x="4329912" y="1816009"/>
            <a:ext cx="72246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key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와 </a:t>
            </a:r>
            <a:r>
              <a:rPr lang="en" altLang="ko-Kore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value 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형태로 데이터를 저장</a:t>
            </a: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Kubernetes</a:t>
            </a:r>
            <a:r>
              <a:rPr lang="ko-KR" altLang="en-U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위한 구성 데이터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상태 데이터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메타데이터를 관리</a:t>
            </a:r>
            <a:endParaRPr lang="en" altLang="ko-KR" b="0" i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빠른속도로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읽기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쓰기가 가능</a:t>
            </a: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설정 데이터와 같은 작은 크기의 데이터를 반복적 저장 및 검색하는 용도로 매우 적합</a:t>
            </a: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Cluster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에 문제가 생겼을 경우 </a:t>
            </a:r>
            <a:r>
              <a:rPr lang="en" altLang="ko-Kore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etcd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의 데이터를 잘 백업해 두었다면 </a:t>
            </a:r>
            <a:r>
              <a:rPr lang="en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Cluster</a:t>
            </a:r>
            <a:r>
              <a:rPr lang="ko-KR" altLang="en-U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복구하는것이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가능</a:t>
            </a: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</a:t>
            </a:r>
            <a:r>
              <a:rPr lang="en" altLang="ko-Kore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tcd</a:t>
            </a:r>
            <a:r>
              <a:rPr lang="en" altLang="ko-Kore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 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데이터의 유실을 방지하기 위해 </a:t>
            </a:r>
            <a:r>
              <a:rPr lang="en" altLang="ko-Kore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etcd</a:t>
            </a:r>
            <a:r>
              <a:rPr lang="ko-KR" altLang="en-U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분산하여 구축하면 </a:t>
            </a:r>
            <a:r>
              <a:rPr lang="ko-KR" altLang="en-U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고가용성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</a:t>
            </a:r>
            <a:r>
              <a:rPr lang="en" altLang="ko-Kore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HA)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을 확보</a:t>
            </a: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9558B-6BA0-024F-8648-CA7CA7845EBF}"/>
              </a:ext>
            </a:extLst>
          </p:cNvPr>
          <p:cNvSpPr txBox="1"/>
          <p:nvPr/>
        </p:nvSpPr>
        <p:spPr>
          <a:xfrm>
            <a:off x="395026" y="3405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A8C3EE-ED6C-1748-9589-7AB28C7E6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3" y="2145262"/>
            <a:ext cx="3252320" cy="31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5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842F1-FB9B-2445-87D5-B2758CAE124D}"/>
              </a:ext>
            </a:extLst>
          </p:cNvPr>
          <p:cNvSpPr txBox="1"/>
          <p:nvPr/>
        </p:nvSpPr>
        <p:spPr>
          <a:xfrm>
            <a:off x="3994026" y="1586740"/>
            <a:ext cx="797268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• </a:t>
            </a:r>
            <a:r>
              <a:rPr lang="en" altLang="ko-Kore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kube</a:t>
            </a:r>
            <a:r>
              <a:rPr lang="en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-controller-manager</a:t>
            </a:r>
            <a:endParaRPr lang="en" altLang="ko-Kore-KR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/>
            <a:r>
              <a:rPr lang="en" altLang="ko-Kore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en" altLang="ko-Kore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Kubernetes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클러스터에서 실행되는 여러 개의 컨트롤러를 통합 관리하는 프로세스</a:t>
            </a:r>
            <a:endParaRPr lang="en-US" altLang="ko-Kore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/>
            <a:r>
              <a:rPr lang="en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클러스터 내의 리소스 상태를 감시하고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사용자가 정의한 상태로 유지하기 위해 조치를 취합</a:t>
            </a:r>
            <a:endParaRPr lang="en-US" altLang="ko-KR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lvl="1"/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-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클러스터의 안정성과 가용성을 유지하는 데 중요한 역할</a:t>
            </a:r>
            <a:endParaRPr lang="en" altLang="ko-Kore-K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주요 컨트롤러</a:t>
            </a:r>
            <a:endParaRPr lang="en-US" altLang="ko-KR" sz="14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1200150" lvl="2" indent="-285750">
              <a:buFontTx/>
              <a:buChar char="-"/>
            </a:pPr>
            <a:r>
              <a:rPr lang="en" altLang="ko-Kore-KR" sz="14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Replication Controller</a:t>
            </a:r>
          </a:p>
          <a:p>
            <a:pPr marL="1200150" lvl="2" indent="-285750">
              <a:buFontTx/>
              <a:buChar char="-"/>
            </a:pPr>
            <a:r>
              <a:rPr lang="en" altLang="ko-Kore-KR" sz="14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ReplicaSet</a:t>
            </a:r>
            <a:endParaRPr lang="en" altLang="ko-Kore-KR" sz="14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1200150" lvl="2" indent="-285750">
              <a:buFontTx/>
              <a:buChar char="-"/>
            </a:pPr>
            <a:r>
              <a:rPr lang="en" altLang="ko-Kore-KR" sz="14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Deployment</a:t>
            </a:r>
          </a:p>
          <a:p>
            <a:pPr marL="1200150" lvl="2" indent="-285750">
              <a:buFontTx/>
              <a:buChar char="-"/>
            </a:pPr>
            <a:r>
              <a:rPr lang="en" altLang="ko-Kore-KR" sz="14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StatefulSet</a:t>
            </a:r>
            <a:endParaRPr lang="en" altLang="ko-Kore-KR" sz="14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1200150" lvl="2" indent="-285750">
              <a:buFontTx/>
              <a:buChar char="-"/>
            </a:pPr>
            <a:endParaRPr lang="en" altLang="ko-Kore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" altLang="ko-Kore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• </a:t>
            </a:r>
            <a:r>
              <a:rPr lang="en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cloud-controller-manager (</a:t>
            </a:r>
            <a:r>
              <a:rPr lang="en" altLang="ko-Kore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ccm</a:t>
            </a:r>
            <a:r>
              <a:rPr lang="en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) </a:t>
            </a: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쿠버네티스를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다른 </a:t>
            </a:r>
            <a:r>
              <a:rPr lang="ko-KR" alt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클라우드와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연동하는 방법</a:t>
            </a:r>
            <a:endParaRPr lang="en-US" altLang="ko-KR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외부 </a:t>
            </a:r>
            <a:r>
              <a:rPr lang="ko-KR" alt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클라우드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매니저와 상호작용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다양한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클라우드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공급자가 자신의 플랫폼에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쿠버네티스를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통합할 수 있도록 하는 플러그인 메커니즘을 사용해서 구성</a:t>
            </a:r>
            <a:endParaRPr lang="ko-KR" alt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component</a:t>
            </a:r>
          </a:p>
          <a:p>
            <a:pPr marL="1200150" lvl="2" indent="-285750">
              <a:buFontTx/>
              <a:buChar char="-"/>
            </a:pP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Node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controller</a:t>
            </a:r>
          </a:p>
          <a:p>
            <a:pPr marL="1200150" lvl="2" indent="-285750">
              <a:buFontTx/>
              <a:buChar char="-"/>
            </a:pPr>
            <a:r>
              <a:rPr lang="en" altLang="ko-Kore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Route controller</a:t>
            </a:r>
          </a:p>
          <a:p>
            <a:pPr marL="1200150" lvl="2" indent="-285750">
              <a:buFontTx/>
              <a:buChar char="-"/>
            </a:pPr>
            <a:r>
              <a:rPr lang="en" altLang="ko-Kore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Service controller</a:t>
            </a:r>
            <a:endParaRPr lang="en" altLang="ko-Kore-K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217729" y="890193"/>
            <a:ext cx="3491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Other Agents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BE59A-A17C-E44A-AE2E-2F158754DABB}"/>
              </a:ext>
            </a:extLst>
          </p:cNvPr>
          <p:cNvSpPr txBox="1"/>
          <p:nvPr/>
        </p:nvSpPr>
        <p:spPr>
          <a:xfrm>
            <a:off x="395026" y="3405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BE33AA-9689-0749-91A6-E3F9689C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2297662"/>
            <a:ext cx="3252320" cy="31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3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842F1-FB9B-2445-87D5-B2758CAE124D}"/>
              </a:ext>
            </a:extLst>
          </p:cNvPr>
          <p:cNvSpPr txBox="1"/>
          <p:nvPr/>
        </p:nvSpPr>
        <p:spPr>
          <a:xfrm>
            <a:off x="6906374" y="2758017"/>
            <a:ext cx="34388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kubelet</a:t>
            </a: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kube</a:t>
            </a:r>
            <a:r>
              <a:rPr lang="en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-proxy</a:t>
            </a: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Container runtime</a:t>
            </a:r>
          </a:p>
          <a:p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690700" y="905513"/>
            <a:ext cx="28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Worker Nodes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D2E6B-D25A-6144-85A5-C4E0D0CB2526}"/>
              </a:ext>
            </a:extLst>
          </p:cNvPr>
          <p:cNvSpPr txBox="1"/>
          <p:nvPr/>
        </p:nvSpPr>
        <p:spPr>
          <a:xfrm>
            <a:off x="395026" y="3405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CD726F-74AE-4D4B-A41A-0E3245D91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" r="1544"/>
          <a:stretch/>
        </p:blipFill>
        <p:spPr>
          <a:xfrm>
            <a:off x="740553" y="2758017"/>
            <a:ext cx="5529409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3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4890053" y="887533"/>
            <a:ext cx="1056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</a:rPr>
              <a:t>Docker</a:t>
            </a:r>
            <a:endParaRPr lang="en" altLang="ko-Kore-KR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7D798-91F8-754C-A212-8888204351DE}"/>
              </a:ext>
            </a:extLst>
          </p:cNvPr>
          <p:cNvSpPr txBox="1"/>
          <p:nvPr/>
        </p:nvSpPr>
        <p:spPr>
          <a:xfrm>
            <a:off x="395026" y="3405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개념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902461-B277-4B4C-8BAA-848325AF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159" y="2613991"/>
            <a:ext cx="3111224" cy="26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32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842F1-FB9B-2445-87D5-B2758CAE124D}"/>
              </a:ext>
            </a:extLst>
          </p:cNvPr>
          <p:cNvSpPr txBox="1"/>
          <p:nvPr/>
        </p:nvSpPr>
        <p:spPr>
          <a:xfrm>
            <a:off x="4279634" y="1981149"/>
            <a:ext cx="768824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클러스터의 각 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노드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에서 실행되는 에이전트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노드에서 컨테이너가 동작하도록 관리해 주는 핵심 요소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api</a:t>
            </a:r>
            <a:r>
              <a:rPr lang="en" altLang="ko-Kore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-server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와 통신하며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</a:t>
            </a:r>
            <a:r>
              <a:rPr lang="en" altLang="ko-Kore-KR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PodSpecs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라는 설정을 받아서 그 조건에 맞게 컨테이너를 실행하고 컨테이너가 정상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적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으로 실행되고 있는지 상태 체크를 진행 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선언된 상태와 일치하지 않는 </a:t>
            </a:r>
            <a:r>
              <a:rPr lang="en" altLang="ko-Kore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Pod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가 있는지 확인하고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어떤 </a:t>
            </a:r>
            <a:r>
              <a:rPr lang="en" altLang="ko-Kore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Node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에 </a:t>
            </a:r>
            <a:r>
              <a:rPr lang="en" altLang="ko-Kore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Pod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을 배치하면 좋을지 결정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쿠버네티스의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워크로드를 관리하기 위해 내려지는 명령은 </a:t>
            </a:r>
            <a:r>
              <a:rPr lang="en" altLang="ko-Kore-KR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kubelet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을 통해 수행됨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노드와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Pod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상태 정보를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master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보고함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endParaRPr lang="en" altLang="ko-Kore-KR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endParaRPr lang="en" altLang="ko-Kore-KR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988694" y="836042"/>
            <a:ext cx="17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kubelet</a:t>
            </a:r>
            <a:r>
              <a:rPr lang="en" altLang="ko-Kore-KR" sz="1800" b="1" dirty="0">
                <a:solidFill>
                  <a:srgbClr val="FFFFFF"/>
                </a:solidFill>
                <a:effectLst/>
                <a:latin typeface="NimbusSanL"/>
              </a:rPr>
              <a:t> </a:t>
            </a:r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5443C4-4518-CB40-91AD-50B16E7B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56" y="2117704"/>
            <a:ext cx="3369261" cy="3314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C69AD0-66DD-0540-B1FE-C5D5633BBC8E}"/>
              </a:ext>
            </a:extLst>
          </p:cNvPr>
          <p:cNvSpPr txBox="1"/>
          <p:nvPr/>
        </p:nvSpPr>
        <p:spPr>
          <a:xfrm>
            <a:off x="395026" y="3405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아키텍처</a:t>
            </a:r>
          </a:p>
        </p:txBody>
      </p:sp>
    </p:spTree>
    <p:extLst>
      <p:ext uri="{BB962C8B-B14F-4D97-AF65-F5344CB8AC3E}">
        <p14:creationId xmlns:p14="http://schemas.microsoft.com/office/powerpoint/2010/main" val="3205582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842F1-FB9B-2445-87D5-B2758CAE124D}"/>
              </a:ext>
            </a:extLst>
          </p:cNvPr>
          <p:cNvSpPr txBox="1"/>
          <p:nvPr/>
        </p:nvSpPr>
        <p:spPr>
          <a:xfrm>
            <a:off x="4553097" y="2246315"/>
            <a:ext cx="73241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•  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파드가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노드에서 실행될 수 있도록 클러스터의 각 노드에 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컨테이너 런타임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을 설치</a:t>
            </a:r>
            <a:endParaRPr lang="en" altLang="ko-Kore-KR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endParaRPr lang="en" altLang="ko-Kore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" altLang="ko-Kore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•   </a:t>
            </a:r>
            <a:r>
              <a:rPr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컨테이너의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실행과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라이프사이클을  관리</a:t>
            </a:r>
            <a:endParaRPr lang="en" altLang="ko-Kore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endParaRPr lang="en" altLang="ko-Kore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Kubernetes supports container runtimes </a:t>
            </a:r>
          </a:p>
          <a:p>
            <a:pPr marL="742950" lvl="1" indent="-285750">
              <a:buFontTx/>
              <a:buChar char="-"/>
            </a:pPr>
            <a:r>
              <a:rPr lang="en" altLang="ko-Kore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docker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engine (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지원 중단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)</a:t>
            </a:r>
            <a:endParaRPr lang="en" altLang="ko-Kore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en" altLang="ko-Kore-KR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containerd</a:t>
            </a:r>
            <a:endParaRPr lang="en" altLang="ko-Kore-KR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en" altLang="ko-Kore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cri-o</a:t>
            </a:r>
          </a:p>
          <a:p>
            <a:pPr marL="742950" lvl="1" indent="-285750">
              <a:buFontTx/>
              <a:buChar char="-"/>
            </a:pPr>
            <a:r>
              <a:rPr lang="en" altLang="ko-Kore-KR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runc</a:t>
            </a:r>
            <a:endParaRPr lang="en" altLang="ko-Kore-KR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Tx/>
              <a:buChar char="-"/>
            </a:pP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850176" y="887533"/>
            <a:ext cx="369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Container runtime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43AD5-5594-E54D-9F91-878C5A1665FA}"/>
              </a:ext>
            </a:extLst>
          </p:cNvPr>
          <p:cNvSpPr txBox="1"/>
          <p:nvPr/>
        </p:nvSpPr>
        <p:spPr>
          <a:xfrm>
            <a:off x="395026" y="3405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EBB1D0-C54A-F746-942F-5E4B34249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88" y="1879669"/>
            <a:ext cx="3369261" cy="33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5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842F1-FB9B-2445-87D5-B2758CAE124D}"/>
              </a:ext>
            </a:extLst>
          </p:cNvPr>
          <p:cNvSpPr txBox="1"/>
          <p:nvPr/>
        </p:nvSpPr>
        <p:spPr>
          <a:xfrm>
            <a:off x="4524257" y="1913327"/>
            <a:ext cx="6969708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•  </a:t>
            </a:r>
            <a:r>
              <a:rPr lang="en" altLang="ko-Kore-KR" sz="16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Container Network Interface</a:t>
            </a:r>
            <a:r>
              <a:rPr lang="en" altLang="ko-Kore-KR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 (CNI) </a:t>
            </a:r>
            <a:endParaRPr lang="en" altLang="ko-Kore-KR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endParaRPr lang="en" altLang="ko-Kore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CNI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는 컨테이너의 </a:t>
            </a:r>
            <a:r>
              <a:rPr lang="en-US" altLang="ko-KR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'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네트워크 연결</a:t>
            </a:r>
            <a:r>
              <a:rPr lang="en-US" altLang="ko-KR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'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과 컨테이너가 삭제될 때 </a:t>
            </a:r>
            <a:r>
              <a:rPr lang="en-US" altLang="ko-KR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'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할당된 리소스를 제거</a:t>
            </a:r>
            <a:r>
              <a:rPr lang="en-US" altLang="ko-KR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'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하는 데에만 관여</a:t>
            </a:r>
            <a:endParaRPr lang="en-US" altLang="ko-KR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어떤 컨테이너 런타임인지 상관없이 리눅스 컨테이너에서 사용할 네트워크의 인터페이스를 정의한 것</a:t>
            </a:r>
            <a:endParaRPr lang="en-US" altLang="ko-KR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CNI</a:t>
            </a:r>
            <a:r>
              <a:rPr lang="ko-KR" altLang="en-US" sz="16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만듦으로써 많은 컨테이너 런타임과 </a:t>
            </a:r>
            <a:r>
              <a:rPr lang="ko-KR" altLang="en-US" sz="160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오케스트레이터가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네트워크 계층을 플러그 가능하게 만드는 방식</a:t>
            </a:r>
            <a:endParaRPr lang="en-US" altLang="ko-KR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CNI plugins </a:t>
            </a:r>
          </a:p>
          <a:p>
            <a:pPr marL="742950" lvl="1" indent="-285750">
              <a:buFontTx/>
              <a:buChar char="-"/>
            </a:pPr>
            <a:r>
              <a:rPr lang="en" altLang="ko-Kore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Calico</a:t>
            </a:r>
          </a:p>
          <a:p>
            <a:pPr marL="742950" lvl="1" indent="-285750">
              <a:buFontTx/>
              <a:buChar char="-"/>
            </a:pPr>
            <a:r>
              <a:rPr lang="en" altLang="ko-Kore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Canal</a:t>
            </a:r>
          </a:p>
          <a:p>
            <a:pPr marL="742950" lvl="1" indent="-285750">
              <a:buFontTx/>
              <a:buChar char="-"/>
            </a:pPr>
            <a:r>
              <a:rPr lang="en" altLang="ko-Kore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Flannel</a:t>
            </a:r>
          </a:p>
          <a:p>
            <a:pPr marL="742950" lvl="1" indent="-285750">
              <a:buFontTx/>
              <a:buChar char="-"/>
            </a:pPr>
            <a:r>
              <a:rPr lang="en" altLang="ko-Kore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Weave Net</a:t>
            </a:r>
          </a:p>
          <a:p>
            <a:pPr marL="742950" lvl="1" indent="-285750">
              <a:buFontTx/>
              <a:buChar char="-"/>
            </a:pPr>
            <a:r>
              <a:rPr lang="en" altLang="ko-Kore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Cilium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217729" y="890193"/>
            <a:ext cx="533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Network plugin pods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2322F-0E84-234A-94B4-D918C4569345}"/>
              </a:ext>
            </a:extLst>
          </p:cNvPr>
          <p:cNvSpPr txBox="1"/>
          <p:nvPr/>
        </p:nvSpPr>
        <p:spPr>
          <a:xfrm>
            <a:off x="395026" y="3405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B21AD5-DCD2-DA46-BF91-5825BA169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00" y="2020312"/>
            <a:ext cx="3369261" cy="33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52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4460838" y="923421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Rancher RKE2</a:t>
            </a:r>
            <a:endParaRPr lang="ko-KR" altLang="en-US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265E0-EED1-014F-8CB9-A5E36B6F2FF3}"/>
              </a:ext>
            </a:extLst>
          </p:cNvPr>
          <p:cNvSpPr txBox="1"/>
          <p:nvPr/>
        </p:nvSpPr>
        <p:spPr>
          <a:xfrm>
            <a:off x="1517864" y="1914785"/>
            <a:ext cx="92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RKE2 Provides and installation script for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078F9-5B48-9F4E-84F4-72A2F160FD13}"/>
              </a:ext>
            </a:extLst>
          </p:cNvPr>
          <p:cNvSpPr txBox="1"/>
          <p:nvPr/>
        </p:nvSpPr>
        <p:spPr>
          <a:xfrm>
            <a:off x="1864659" y="3241797"/>
            <a:ext cx="8455019" cy="193899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master</a:t>
            </a:r>
          </a:p>
          <a:p>
            <a:r>
              <a:rPr lang="ko-Kore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curl -sfL https://get.rke2.io | sh </a:t>
            </a:r>
            <a:r>
              <a:rPr lang="en-US" altLang="ko-Kore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</a:p>
          <a:p>
            <a:endParaRPr lang="en-US" altLang="ko-Kore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ore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worker </a:t>
            </a:r>
          </a:p>
          <a:p>
            <a:r>
              <a:rPr lang="en" altLang="ko-Kore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FMono-Regular"/>
              </a:rPr>
              <a:t>curl -</a:t>
            </a:r>
            <a:r>
              <a:rPr lang="en" altLang="ko-Kore-KR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FMono-Regular"/>
              </a:rPr>
              <a:t>sfL</a:t>
            </a:r>
            <a:r>
              <a:rPr lang="en" altLang="ko-Kore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FMono-Regular"/>
              </a:rPr>
              <a:t> https://get.rke2.io | INSTALL_RKE2_TYPE="agent" </a:t>
            </a:r>
            <a:r>
              <a:rPr lang="en" altLang="ko-Kore-KR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FMono-Regular"/>
              </a:rPr>
              <a:t>sh</a:t>
            </a:r>
            <a:r>
              <a:rPr lang="en" altLang="ko-Kore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FMono-Regular"/>
              </a:rPr>
              <a:t> -</a:t>
            </a:r>
            <a:endParaRPr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CB540-41F8-2842-BB29-F1CD8481117D}"/>
              </a:ext>
            </a:extLst>
          </p:cNvPr>
          <p:cNvSpPr txBox="1"/>
          <p:nvPr/>
        </p:nvSpPr>
        <p:spPr>
          <a:xfrm>
            <a:off x="395026" y="340522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2236452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3130802" y="877848"/>
            <a:ext cx="539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Install Kubernetes with RKE2</a:t>
            </a:r>
            <a:endParaRPr lang="ko-KR" altLang="en-US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078F9-5B48-9F4E-84F4-72A2F160FD13}"/>
              </a:ext>
            </a:extLst>
          </p:cNvPr>
          <p:cNvSpPr txBox="1"/>
          <p:nvPr/>
        </p:nvSpPr>
        <p:spPr>
          <a:xfrm>
            <a:off x="4906810" y="2600057"/>
            <a:ext cx="950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</a:t>
            </a:r>
            <a:endParaRPr lang="en-US" altLang="ko-Kore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7D3BB-4B0C-A34A-8E38-289E7BF0BA58}"/>
              </a:ext>
            </a:extLst>
          </p:cNvPr>
          <p:cNvSpPr txBox="1"/>
          <p:nvPr/>
        </p:nvSpPr>
        <p:spPr>
          <a:xfrm>
            <a:off x="2426128" y="1869231"/>
            <a:ext cx="92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RKE2 Provides and installation script for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3" name="Group 239">
            <a:extLst>
              <a:ext uri="{FF2B5EF4-FFF2-40B4-BE49-F238E27FC236}">
                <a16:creationId xmlns:a16="http://schemas.microsoft.com/office/drawing/2014/main" id="{B8BEBCE8-500C-2B42-895E-8F5FCEF02B7C}"/>
              </a:ext>
            </a:extLst>
          </p:cNvPr>
          <p:cNvGrpSpPr/>
          <p:nvPr/>
        </p:nvGrpSpPr>
        <p:grpSpPr>
          <a:xfrm>
            <a:off x="3847634" y="4361132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661CEE9-D41C-964C-B1CE-EDACDC57B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E1CA873-7A73-D24A-9E9E-058EA6C5F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C905A61-8A97-F348-B616-558130464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reeform 96">
            <a:extLst>
              <a:ext uri="{FF2B5EF4-FFF2-40B4-BE49-F238E27FC236}">
                <a16:creationId xmlns:a16="http://schemas.microsoft.com/office/drawing/2014/main" id="{3B185453-2554-3740-B85C-A2714807A394}"/>
              </a:ext>
            </a:extLst>
          </p:cNvPr>
          <p:cNvSpPr>
            <a:spLocks/>
          </p:cNvSpPr>
          <p:nvPr/>
        </p:nvSpPr>
        <p:spPr bwMode="auto">
          <a:xfrm>
            <a:off x="5055721" y="4573075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1CFB4-849A-F146-8811-64417884CFDB}"/>
              </a:ext>
            </a:extLst>
          </p:cNvPr>
          <p:cNvSpPr txBox="1"/>
          <p:nvPr/>
        </p:nvSpPr>
        <p:spPr>
          <a:xfrm>
            <a:off x="4774736" y="311116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lecture-0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366FE2-7C7D-574D-A540-27CF634FE1BE}"/>
              </a:ext>
            </a:extLst>
          </p:cNvPr>
          <p:cNvSpPr txBox="1"/>
          <p:nvPr/>
        </p:nvSpPr>
        <p:spPr>
          <a:xfrm>
            <a:off x="395026" y="340522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22E8A7-BD91-BF4A-87D0-A0065250D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411" y="4092542"/>
            <a:ext cx="1087785" cy="105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C954B1-6C1E-5645-990B-7581907BB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592" y="4080420"/>
            <a:ext cx="1087785" cy="105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01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246497" y="875729"/>
            <a:ext cx="114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Pod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09423-2B54-0D44-8F6D-BB344464EDBC}"/>
              </a:ext>
            </a:extLst>
          </p:cNvPr>
          <p:cNvSpPr txBox="1"/>
          <p:nvPr/>
        </p:nvSpPr>
        <p:spPr>
          <a:xfrm>
            <a:off x="1914509" y="1625874"/>
            <a:ext cx="9494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 </a:t>
            </a:r>
            <a:r>
              <a:rPr lang="en" altLang="ko-Kore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Linux 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컨테이너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를 하나 이상 모아 놓은 것으로</a:t>
            </a:r>
            <a:r>
              <a:rPr lang="en-US" altLang="ko-K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쿠버네티스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애플리케이션의 최소 단위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포드를 실행하면서 포드 속의 각 컨테이너가 동일한 리소스 및 로컬 네트워크를 공유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컨테이너를 모아 포드를 만들면 </a:t>
            </a:r>
            <a:r>
              <a:rPr lang="ko-KR" altLang="en-US" sz="16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쿠버네티스는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복제 컨트롤러를 사용하여 필요에 따라 애플리케이션을 수평으로 확장 가능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pod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에는 가능한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application container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구성을 권장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endParaRPr kumimoji="1" lang="ko-Kore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059C2-9A6D-A94A-B780-AE87D67EC671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EF5A9-7811-B443-9F9A-CBEA209FC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84" y="4026336"/>
            <a:ext cx="2676410" cy="21688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4E815F-38D8-3D47-ADC9-7BC4A59C7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204" y="4219444"/>
            <a:ext cx="2773981" cy="18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22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15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Pod </a:t>
            </a:r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생성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09423-2B54-0D44-8F6D-BB344464EDBC}"/>
              </a:ext>
            </a:extLst>
          </p:cNvPr>
          <p:cNvSpPr txBox="1"/>
          <p:nvPr/>
        </p:nvSpPr>
        <p:spPr>
          <a:xfrm>
            <a:off x="5174770" y="2240547"/>
            <a:ext cx="46909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kubectl</a:t>
            </a:r>
            <a:r>
              <a:rPr lang="en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yam</a:t>
            </a:r>
            <a:r>
              <a:rPr lang="en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Replication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ReplicaSet</a:t>
            </a: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rollout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34158-D465-7044-8382-DCBC1EE69C32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893026-8C87-4B49-80A0-D41166960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55" y="2919506"/>
            <a:ext cx="1437437" cy="139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75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560215" y="887533"/>
            <a:ext cx="2910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Pod Controller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09423-2B54-0D44-8F6D-BB344464EDBC}"/>
              </a:ext>
            </a:extLst>
          </p:cNvPr>
          <p:cNvSpPr txBox="1"/>
          <p:nvPr/>
        </p:nvSpPr>
        <p:spPr>
          <a:xfrm>
            <a:off x="3063187" y="1763314"/>
            <a:ext cx="88140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ore-KR" b="0" i="0" dirty="0">
              <a:solidFill>
                <a:srgbClr val="151515"/>
              </a:solidFill>
              <a:effectLst/>
              <a:latin typeface="Red Hat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Replication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쿠버네티스의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가장 기본적인 컨트롤러 </a:t>
            </a:r>
            <a:endParaRPr lang="en" altLang="ko-KR" sz="1400" b="0" i="0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Pod</a:t>
            </a:r>
            <a:r>
              <a:rPr lang="ko-KR" altLang="en-US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실제 수를 </a:t>
            </a:r>
            <a:r>
              <a:rPr lang="en" altLang="ko-Kore-KR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label selector</a:t>
            </a:r>
            <a:r>
              <a:rPr lang="ko-KR" altLang="en-US" sz="1400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통해 </a:t>
            </a:r>
            <a:r>
              <a:rPr lang="en" altLang="ko-Kore-KR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monitoring</a:t>
            </a:r>
            <a:r>
              <a:rPr lang="ko-KR" altLang="en-US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하여 관리 </a:t>
            </a:r>
            <a:endParaRPr lang="en-US" altLang="ko-KR" sz="1400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ore-KR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pod</a:t>
            </a:r>
            <a:r>
              <a:rPr lang="ko-Kore-KR" altLang="en-US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항상 희망하는 숫자로 동작하도록 하는 것이  가장 큰 목적</a:t>
            </a:r>
            <a:endParaRPr lang="en-US" altLang="ko-Kore-KR" sz="1400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400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ReplicaSet</a:t>
            </a:r>
            <a:endParaRPr lang="en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ReplicaSet</a:t>
            </a:r>
            <a:r>
              <a:rPr lang="ko-KR" altLang="en-US" sz="1400" dirty="0"/>
              <a:t>도  실행되는 </a:t>
            </a:r>
            <a:r>
              <a:rPr lang="ko-KR" altLang="en-US" sz="1400" dirty="0" err="1"/>
              <a:t>파드</a:t>
            </a:r>
            <a:r>
              <a:rPr lang="ko-KR" altLang="en-US" sz="1400" dirty="0"/>
              <a:t> 개수에 </a:t>
            </a:r>
            <a:r>
              <a:rPr lang="ko-KR" altLang="en-US" sz="1400" dirty="0" err="1"/>
              <a:t>고가용성을</a:t>
            </a:r>
            <a:r>
              <a:rPr lang="ko-KR" altLang="en-US" sz="1400" dirty="0"/>
              <a:t> 보증 하며 지정한 </a:t>
            </a:r>
            <a:r>
              <a:rPr lang="ko-KR" altLang="en-US" sz="1400" dirty="0" err="1"/>
              <a:t>파드</a:t>
            </a:r>
            <a:r>
              <a:rPr lang="ko-KR" altLang="en-US" sz="1400" dirty="0"/>
              <a:t> 개수만큼 항상 실행될 수 있도록 관리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rgbClr val="555555"/>
                </a:solidFill>
                <a:effectLst/>
                <a:latin typeface="Spoqa Han Sans"/>
              </a:rPr>
              <a:t>Replication controller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Spoqa Han Sans"/>
              </a:rPr>
              <a:t>와 똑같이 동작하지만 더 풍부한 표현식 </a:t>
            </a:r>
            <a:r>
              <a:rPr lang="en" altLang="ko-Kore-KR" sz="1400" b="0" i="0" dirty="0">
                <a:solidFill>
                  <a:srgbClr val="555555"/>
                </a:solidFill>
                <a:effectLst/>
                <a:latin typeface="Spoqa Han Sans"/>
              </a:rPr>
              <a:t>pod selector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지원</a:t>
            </a:r>
            <a:endParaRPr lang="en-US" altLang="ko-KR" sz="1400" dirty="0">
              <a:solidFill>
                <a:srgbClr val="555555"/>
              </a:solidFill>
              <a:latin typeface="Spoqa Han Sans"/>
            </a:endParaRPr>
          </a:p>
          <a:p>
            <a:pPr lvl="1"/>
            <a:endParaRPr lang="en" altLang="ko-Kore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deployment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rgbClr val="555555"/>
                </a:solidFill>
                <a:latin typeface="Spoqa Han Sans"/>
              </a:rPr>
              <a:t>Deployment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는 </a:t>
            </a:r>
            <a:r>
              <a:rPr lang="en" altLang="ko-Kore-KR" sz="1400" dirty="0" err="1">
                <a:solidFill>
                  <a:srgbClr val="555555"/>
                </a:solidFill>
                <a:latin typeface="Spoqa Han Sans"/>
              </a:rPr>
              <a:t>ReplicaSet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을 관리하는 </a:t>
            </a:r>
            <a:r>
              <a:rPr lang="en" altLang="ko-Kore-KR" sz="1400" dirty="0">
                <a:solidFill>
                  <a:srgbClr val="555555"/>
                </a:solidFill>
                <a:latin typeface="Spoqa Han Sans"/>
              </a:rPr>
              <a:t>controller </a:t>
            </a:r>
            <a:r>
              <a:rPr lang="ko-Kore-KR" altLang="en-US" sz="1400" dirty="0">
                <a:solidFill>
                  <a:srgbClr val="555555"/>
                </a:solidFill>
                <a:latin typeface="Spoqa Han Sans"/>
              </a:rPr>
              <a:t>임</a:t>
            </a:r>
            <a:endParaRPr lang="en-US" altLang="ko-Kore-KR" sz="1400" dirty="0">
              <a:solidFill>
                <a:srgbClr val="555555"/>
              </a:solidFill>
              <a:latin typeface="Spoqa Han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rgbClr val="555555"/>
                </a:solidFill>
                <a:latin typeface="Spoqa Han Sans"/>
              </a:rPr>
              <a:t>ReplicaSet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에서는 지원하지 않았던 </a:t>
            </a:r>
            <a:r>
              <a:rPr lang="en" altLang="ko-Kore-KR" sz="1400" dirty="0">
                <a:solidFill>
                  <a:srgbClr val="555555"/>
                </a:solidFill>
                <a:latin typeface="Spoqa Han Sans"/>
              </a:rPr>
              <a:t>Update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에 관한 설정까지도 지원하여 더욱 안정적으로 </a:t>
            </a:r>
            <a:r>
              <a:rPr lang="en" altLang="ko-Kore-KR" sz="1400" dirty="0">
                <a:solidFill>
                  <a:srgbClr val="555555"/>
                </a:solidFill>
                <a:latin typeface="Spoqa Han Sans"/>
              </a:rPr>
              <a:t>container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들의 운영이 가능</a:t>
            </a:r>
            <a:endParaRPr lang="en-US" altLang="ko-KR" sz="1400" dirty="0">
              <a:solidFill>
                <a:srgbClr val="555555"/>
              </a:solidFill>
              <a:latin typeface="Spoqa Han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rgbClr val="555555"/>
                </a:solidFill>
                <a:latin typeface="Spoqa Han Sans"/>
              </a:rPr>
              <a:t>Update 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방식에는 </a:t>
            </a:r>
            <a:r>
              <a:rPr lang="en-US" altLang="ko-KR" sz="1400" dirty="0">
                <a:solidFill>
                  <a:srgbClr val="555555"/>
                </a:solidFill>
                <a:latin typeface="Spoqa Han Sans"/>
              </a:rPr>
              <a:t>2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가지 방식</a:t>
            </a:r>
            <a:r>
              <a:rPr lang="en-US" altLang="ko-KR" sz="1400" dirty="0">
                <a:solidFill>
                  <a:srgbClr val="555555"/>
                </a:solidFill>
                <a:latin typeface="Spoqa Han Sans"/>
              </a:rPr>
              <a:t>(</a:t>
            </a:r>
            <a:r>
              <a:rPr lang="en" altLang="ko-Kore-KR" sz="1400" dirty="0">
                <a:solidFill>
                  <a:srgbClr val="555555"/>
                </a:solidFill>
                <a:latin typeface="Spoqa Han Sans"/>
              </a:rPr>
              <a:t>Recreate, </a:t>
            </a:r>
            <a:r>
              <a:rPr lang="en" altLang="ko-Kore-KR" sz="1400" dirty="0" err="1">
                <a:solidFill>
                  <a:srgbClr val="555555"/>
                </a:solidFill>
                <a:latin typeface="Spoqa Han Sans"/>
              </a:rPr>
              <a:t>RollingUpdate</a:t>
            </a:r>
            <a:r>
              <a:rPr lang="en" altLang="ko-Kore-KR" sz="1400" dirty="0">
                <a:solidFill>
                  <a:srgbClr val="555555"/>
                </a:solidFill>
                <a:latin typeface="Spoqa Han Sans"/>
              </a:rPr>
              <a:t>)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을 제공하며 </a:t>
            </a:r>
            <a:r>
              <a:rPr lang="en" altLang="ko-Kore-KR" sz="1400" dirty="0" err="1">
                <a:solidFill>
                  <a:srgbClr val="555555"/>
                </a:solidFill>
                <a:latin typeface="Spoqa Han Sans"/>
              </a:rPr>
              <a:t>spec.strategy</a:t>
            </a:r>
            <a:r>
              <a:rPr lang="en" altLang="ko-Kore-KR" sz="1400" dirty="0">
                <a:solidFill>
                  <a:srgbClr val="555555"/>
                </a:solidFill>
                <a:latin typeface="Spoqa Han Sans"/>
              </a:rPr>
              <a:t> 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필드에 정의가 가능</a:t>
            </a:r>
            <a:endParaRPr lang="en-US" altLang="ko-KR" sz="1400" dirty="0">
              <a:solidFill>
                <a:srgbClr val="555555"/>
              </a:solidFill>
              <a:latin typeface="Spoqa Han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555555"/>
                </a:solidFill>
                <a:latin typeface="Spoqa Han Sans"/>
              </a:rPr>
              <a:t>deployment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는 </a:t>
            </a:r>
            <a:r>
              <a:rPr lang="en" altLang="ko-Kore-KR" sz="1400" dirty="0" err="1">
                <a:solidFill>
                  <a:srgbClr val="555555"/>
                </a:solidFill>
                <a:latin typeface="Spoqa Han Sans"/>
              </a:rPr>
              <a:t>RollingUpdate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가 디폴트 설정</a:t>
            </a:r>
            <a:endParaRPr lang="en" altLang="ko-Kore-KR" sz="1400" dirty="0">
              <a:solidFill>
                <a:srgbClr val="555555"/>
              </a:solidFill>
              <a:latin typeface="Spoqa Han Sans"/>
            </a:endParaRPr>
          </a:p>
          <a:p>
            <a:endParaRPr lang="en" altLang="ko-Kore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42EFB-7E45-6847-98FC-11DBE1017D3E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EAB71A-D623-3447-8235-8C9C39B50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62" y="2981217"/>
            <a:ext cx="1437437" cy="139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53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627931" y="887533"/>
            <a:ext cx="262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pod status</a:t>
            </a:r>
          </a:p>
        </p:txBody>
      </p:sp>
      <p:pic>
        <p:nvPicPr>
          <p:cNvPr id="36866" name="Picture 2" descr="pod1">
            <a:extLst>
              <a:ext uri="{FF2B5EF4-FFF2-40B4-BE49-F238E27FC236}">
                <a16:creationId xmlns:a16="http://schemas.microsoft.com/office/drawing/2014/main" id="{4DC38D63-F1EE-484C-974A-257E2795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7" y="3429000"/>
            <a:ext cx="1065406" cy="103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ECE971-F5A2-8245-B0CD-A7FED4DD6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80199"/>
              </p:ext>
            </p:extLst>
          </p:nvPr>
        </p:nvGraphicFramePr>
        <p:xfrm>
          <a:off x="2715191" y="2522649"/>
          <a:ext cx="8814074" cy="2682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34506">
                  <a:extLst>
                    <a:ext uri="{9D8B030D-6E8A-4147-A177-3AD203B41FA5}">
                      <a16:colId xmlns:a16="http://schemas.microsoft.com/office/drawing/2014/main" val="3918364456"/>
                    </a:ext>
                  </a:extLst>
                </a:gridCol>
                <a:gridCol w="7379568">
                  <a:extLst>
                    <a:ext uri="{9D8B030D-6E8A-4147-A177-3AD203B41FA5}">
                      <a16:colId xmlns:a16="http://schemas.microsoft.com/office/drawing/2014/main" val="240943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상태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STATUS)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74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쿠버네티스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클러스에서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일단 실행이 가능한 상태라고 판명된 상태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하지만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컨테이너중에 몇개는 아직 구동을 준비중인 상태를 의미한다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. (=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즉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"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만들어지는 중이에요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"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라는 상태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b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20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파드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내에 모든 컨테이너가 구동중인 상태</a:t>
                      </a:r>
                      <a:b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622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Succeeded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파드 내 모든 컨테이너가 구동에 성공된 상태</a:t>
                      </a:r>
                      <a:r>
                        <a:rPr lang="en-US" altLang="ko-KR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. </a:t>
                      </a:r>
                      <a:endParaRPr lang="ko-KR" alt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728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Failed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파드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내 모든 컨테이너가 종료된 상태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정상 실행이 아닌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non-zero status)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컨테이너가 존재하는 상태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. 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321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Unknown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모종의 이유로 컨테이너 상태를 얻을 수 없는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9197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3D42DD4-ABE2-6346-9AE8-E65545DFEFD8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</p:spTree>
    <p:extLst>
      <p:ext uri="{BB962C8B-B14F-4D97-AF65-F5344CB8AC3E}">
        <p14:creationId xmlns:p14="http://schemas.microsoft.com/office/powerpoint/2010/main" val="1156061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160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Pod </a:t>
            </a:r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pic>
        <p:nvPicPr>
          <p:cNvPr id="36866" name="Picture 2" descr="pod1">
            <a:extLst>
              <a:ext uri="{FF2B5EF4-FFF2-40B4-BE49-F238E27FC236}">
                <a16:creationId xmlns:a16="http://schemas.microsoft.com/office/drawing/2014/main" id="{4DC38D63-F1EE-484C-974A-257E2795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27" y="3144216"/>
            <a:ext cx="803564" cy="7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426578" y="3322260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634665" y="3534203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6CAF0-4E6A-4143-8EF0-3F60EB182AC0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F32AA-BA8B-9342-95AB-E662D80B0199}"/>
              </a:ext>
            </a:extLst>
          </p:cNvPr>
          <p:cNvSpPr txBox="1"/>
          <p:nvPr/>
        </p:nvSpPr>
        <p:spPr>
          <a:xfrm>
            <a:off x="5174722" y="224424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lecture-1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802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4890053" y="887533"/>
            <a:ext cx="188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</a:rPr>
              <a:t>Docker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image</a:t>
            </a:r>
            <a:endParaRPr lang="en" altLang="ko-Kore-KR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D15D8-BA19-6D49-9534-E20FCC332A49}"/>
              </a:ext>
            </a:extLst>
          </p:cNvPr>
          <p:cNvSpPr txBox="1"/>
          <p:nvPr/>
        </p:nvSpPr>
        <p:spPr>
          <a:xfrm>
            <a:off x="5122501" y="1868216"/>
            <a:ext cx="617829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Docker image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파일로 어플리케이션 실행에 필요한 독립적인 환경을 포함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런타임 환경을 위한 일종의 템플릿이다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이미지는 소스 코드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라이브러리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도구 및 응용 프로그램을 실행하는데 필요한 기타 파일을 포함하는 불변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변경 불가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컨테이너를 생성하는 이미지 베이스는 별도로 존재하며 변경할 수 없다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컨테이너 환경을 실행할 때는 기본적으로 컨테이너 내부에 해당 파일 시스템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이미지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읽기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쓰기 복사본을 만든다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이렇게 하면 이미지 전체 복사본을 수정할 수 있는 컨테이너 레이어가 추가된다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따라서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이미지는 여러 개의 레이어로 구성될 수 있으며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각각은 다르지만 이전 레이어에서 비롯된다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1C12F-3CBD-D840-B229-90F58F263298}"/>
              </a:ext>
            </a:extLst>
          </p:cNvPr>
          <p:cNvSpPr txBox="1"/>
          <p:nvPr/>
        </p:nvSpPr>
        <p:spPr>
          <a:xfrm>
            <a:off x="984259" y="4839205"/>
            <a:ext cx="30780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dirty="0"/>
              <a:t>https://</a:t>
            </a:r>
            <a:r>
              <a:rPr lang="en" altLang="ko-Kore-KR" sz="1000" dirty="0" err="1"/>
              <a:t>phoenixnap.com</a:t>
            </a:r>
            <a:r>
              <a:rPr lang="en" altLang="ko-Kore-KR" sz="1000" dirty="0"/>
              <a:t>/kb/docker-image-vs-container</a:t>
            </a:r>
            <a:endParaRPr kumimoji="1" lang="ko-Kore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4BA8F-BAD3-3346-94A6-2FF0037A6745}"/>
              </a:ext>
            </a:extLst>
          </p:cNvPr>
          <p:cNvSpPr txBox="1"/>
          <p:nvPr/>
        </p:nvSpPr>
        <p:spPr>
          <a:xfrm>
            <a:off x="395026" y="340522"/>
            <a:ext cx="203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1.  </a:t>
            </a:r>
            <a:r>
              <a:rPr kumimoji="1" lang="en-US" altLang="ko-Kore-KR" dirty="0" err="1"/>
              <a:t>kubernetes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807913-C602-0B43-9AF8-5DE32E557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9" y="2179682"/>
            <a:ext cx="3985306" cy="268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11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162293" y="878398"/>
            <a:ext cx="160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Service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E087-F7C3-E94B-A7A0-72C36B9B4C0D}"/>
              </a:ext>
            </a:extLst>
          </p:cNvPr>
          <p:cNvSpPr txBox="1"/>
          <p:nvPr/>
        </p:nvSpPr>
        <p:spPr>
          <a:xfrm>
            <a:off x="5304623" y="2470949"/>
            <a:ext cx="642023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쿠버네티스에서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서비스는 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라벨링을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통해  같은 라벨을 가진 </a:t>
            </a:r>
            <a:r>
              <a:rPr lang="en" altLang="ko-Kore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Pod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묶어 단일 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엔드포인트를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제공해주는 기능</a:t>
            </a: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쿠버네티스는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서비스에 고정적인 </a:t>
            </a:r>
            <a:r>
              <a:rPr lang="en" altLang="ko-Kore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IP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할당해 </a:t>
            </a:r>
            <a:r>
              <a:rPr lang="en" altLang="ko-Kore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Pod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가 외부와의 통신을 계속 유지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 있도록 함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서비스의 유형</a:t>
            </a: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ClusterIP</a:t>
            </a:r>
            <a:r>
              <a:rPr lang="en" altLang="ko-Kore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(Default)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NodePort</a:t>
            </a: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LoadBalancer</a:t>
            </a: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ExternalName</a:t>
            </a: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lvl="1"/>
            <a:endParaRPr lang="en-US" altLang="ko-K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lvl="1"/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BF2A2-A883-9045-9691-804A485B8A2E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68D439-B257-1343-B1A5-B2CBBC8A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42" y="2470949"/>
            <a:ext cx="3736436" cy="29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67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861383" y="887533"/>
            <a:ext cx="246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ClusterIP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E087-F7C3-E94B-A7A0-72C36B9B4C0D}"/>
              </a:ext>
            </a:extLst>
          </p:cNvPr>
          <p:cNvSpPr txBox="1"/>
          <p:nvPr/>
        </p:nvSpPr>
        <p:spPr>
          <a:xfrm>
            <a:off x="4724067" y="2737558"/>
            <a:ext cx="70007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ore-KR" sz="1600" i="0" dirty="0">
              <a:solidFill>
                <a:srgbClr val="1F1F1F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555555"/>
                </a:solidFill>
                <a:effectLst/>
                <a:latin typeface="Spoqa Han Sans"/>
              </a:rPr>
              <a:t>서비스의 기본 유형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Spoqa Han Sans"/>
              </a:rPr>
              <a:t>으로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Spoqa Han Sans"/>
              </a:rPr>
              <a:t>, </a:t>
            </a:r>
            <a:r>
              <a:rPr lang="en" altLang="ko-Kore-KR" sz="1600" b="1" i="0" dirty="0">
                <a:solidFill>
                  <a:srgbClr val="555555"/>
                </a:solidFill>
                <a:effectLst/>
                <a:latin typeface="Spoqa Han Sans"/>
              </a:rPr>
              <a:t>Pod</a:t>
            </a:r>
            <a:r>
              <a:rPr lang="ko-KR" altLang="en-US" sz="1600" b="1" i="0" dirty="0">
                <a:solidFill>
                  <a:srgbClr val="555555"/>
                </a:solidFill>
                <a:effectLst/>
                <a:latin typeface="Spoqa Han Sans"/>
              </a:rPr>
              <a:t>가 클러스터 내부의 다른 리소스들과 통</a:t>
            </a:r>
            <a:r>
              <a:rPr lang="ko-KR" altLang="en-US" sz="1600" b="1" dirty="0">
                <a:solidFill>
                  <a:srgbClr val="555555"/>
                </a:solidFill>
                <a:latin typeface="Spoqa Han Sans"/>
              </a:rPr>
              <a:t>신</a:t>
            </a:r>
            <a:r>
              <a:rPr lang="ko-KR" altLang="en-US" sz="1600" b="1" i="0" dirty="0">
                <a:solidFill>
                  <a:srgbClr val="555555"/>
                </a:solidFill>
                <a:effectLst/>
                <a:latin typeface="Spoqa Han Sans"/>
              </a:rPr>
              <a:t>할 수 있도록 해주는 가상의 클러스터 전용 </a:t>
            </a:r>
            <a:r>
              <a:rPr lang="en" altLang="ko-Kore-KR" sz="1600" b="1" i="0" dirty="0">
                <a:solidFill>
                  <a:srgbClr val="555555"/>
                </a:solidFill>
                <a:effectLst/>
                <a:latin typeface="Spoqa Han Sans"/>
              </a:rPr>
              <a:t>IP</a:t>
            </a:r>
            <a:r>
              <a:rPr lang="ko-KR" altLang="en-US" sz="1600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sz="1600" b="1" dirty="0">
                <a:solidFill>
                  <a:srgbClr val="555555"/>
                </a:solidFill>
                <a:latin typeface="Spoqa Han Sans"/>
              </a:rPr>
              <a:t>생성</a:t>
            </a:r>
            <a:endParaRPr lang="en-US" altLang="ko-KR" sz="1600" b="1" dirty="0">
              <a:solidFill>
                <a:srgbClr val="555555"/>
              </a:solidFill>
              <a:latin typeface="Spoqa Ha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555555"/>
              </a:solidFill>
              <a:latin typeface="Spoqa Ha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555555"/>
              </a:solidFill>
              <a:latin typeface="Spoqa Ha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555555"/>
                </a:solidFill>
                <a:effectLst/>
                <a:latin typeface="Spoqa Han Sans"/>
              </a:rPr>
              <a:t>여러 개의 </a:t>
            </a:r>
            <a:r>
              <a:rPr lang="en" altLang="ko-Kore-KR" sz="1600" b="1" i="0" dirty="0">
                <a:solidFill>
                  <a:srgbClr val="555555"/>
                </a:solidFill>
                <a:effectLst/>
                <a:latin typeface="Spoqa Han Sans"/>
              </a:rPr>
              <a:t>Pod</a:t>
            </a:r>
            <a:r>
              <a:rPr lang="ko-KR" altLang="en-US" sz="1600" b="1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sz="1600" b="1" i="0" dirty="0">
                <a:solidFill>
                  <a:srgbClr val="555555"/>
                </a:solidFill>
                <a:effectLst/>
                <a:latin typeface="Spoqa Han Sans"/>
              </a:rPr>
              <a:t> 바라보는 로드 </a:t>
            </a:r>
            <a:r>
              <a:rPr lang="ko-KR" altLang="en-US" sz="1600" b="1" i="0" dirty="0" err="1">
                <a:solidFill>
                  <a:srgbClr val="555555"/>
                </a:solidFill>
                <a:effectLst/>
                <a:latin typeface="Spoqa Han Sans"/>
              </a:rPr>
              <a:t>밸런서</a:t>
            </a:r>
            <a:r>
              <a:rPr lang="ko-KR" altLang="en-US" sz="1600" b="1" i="0" dirty="0">
                <a:solidFill>
                  <a:srgbClr val="555555"/>
                </a:solidFill>
                <a:effectLst/>
                <a:latin typeface="Spoqa Han Sans"/>
              </a:rPr>
              <a:t> 기능을 제공</a:t>
            </a:r>
            <a:endParaRPr lang="en-US" altLang="ko-KR" sz="1600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555555"/>
                </a:solidFill>
                <a:effectLst/>
                <a:latin typeface="Spoqa Han Sans"/>
              </a:rPr>
              <a:t>오직 클러스터 내부에서만 접근 가능</a:t>
            </a:r>
            <a:endParaRPr lang="en" altLang="ko-Kore-KR" sz="1600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0B657-1729-9145-B138-013F124FD4DA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21DDD01-43ED-C24D-B50C-E3B2CC120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6" y="1673627"/>
            <a:ext cx="726537" cy="70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85E34F-26AF-C043-B1A6-E9B335E7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42" y="2737558"/>
            <a:ext cx="3303850" cy="33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47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911281" y="936056"/>
            <a:ext cx="247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NodePort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E087-F7C3-E94B-A7A0-72C36B9B4C0D}"/>
              </a:ext>
            </a:extLst>
          </p:cNvPr>
          <p:cNvSpPr txBox="1"/>
          <p:nvPr/>
        </p:nvSpPr>
        <p:spPr>
          <a:xfrm>
            <a:off x="4168589" y="2899779"/>
            <a:ext cx="73403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 err="1">
                <a:solidFill>
                  <a:srgbClr val="555555"/>
                </a:solidFill>
                <a:effectLst/>
                <a:latin typeface="+mn-ea"/>
              </a:rPr>
              <a:t>NodePort</a:t>
            </a:r>
            <a:r>
              <a:rPr lang="ko-KR" altLang="en-US" sz="1600" dirty="0">
                <a:latin typeface="+mn-ea"/>
              </a:rPr>
              <a:t>는 모든 워커들의 특정 포트를 이용하여 접근하도록 설정한다</a:t>
            </a:r>
            <a:endParaRPr lang="en-US" altLang="ko-KR" sz="1600" dirty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+mn-ea"/>
              </a:rPr>
              <a:t>Pod</a:t>
            </a:r>
            <a:r>
              <a:rPr lang="ko-KR" altLang="en-US" sz="1600" dirty="0">
                <a:latin typeface="+mn-ea"/>
              </a:rPr>
              <a:t>가 탑재된 </a:t>
            </a:r>
            <a:r>
              <a:rPr lang="en" altLang="ko-Kore-KR" sz="1600" dirty="0">
                <a:latin typeface="+mn-ea"/>
              </a:rPr>
              <a:t>Node</a:t>
            </a:r>
            <a:r>
              <a:rPr lang="ko-KR" altLang="en-US" sz="1600" dirty="0">
                <a:latin typeface="+mn-ea"/>
              </a:rPr>
              <a:t>에 접근할 수 있는 포트를 외부로 </a:t>
            </a:r>
            <a:r>
              <a:rPr lang="ko-KR" altLang="en-US" sz="1600" dirty="0" err="1">
                <a:latin typeface="+mn-ea"/>
              </a:rPr>
              <a:t>노출할수</a:t>
            </a:r>
            <a:r>
              <a:rPr lang="ko-KR" altLang="en-US" sz="1600" dirty="0">
                <a:latin typeface="+mn-ea"/>
              </a:rPr>
              <a:t> 있다 </a:t>
            </a:r>
            <a:endParaRPr lang="en-US" altLang="ko-KR" sz="1600" dirty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포트당 하나의 서비스를 사용하며 </a:t>
            </a:r>
            <a:r>
              <a:rPr lang="en-US" altLang="ko-KR" sz="1600" dirty="0">
                <a:latin typeface="+mn-ea"/>
              </a:rPr>
              <a:t>30000~32767 </a:t>
            </a:r>
            <a:r>
              <a:rPr lang="ko-KR" altLang="en-US" sz="1600" dirty="0">
                <a:latin typeface="+mn-ea"/>
              </a:rPr>
              <a:t>사이의 포트를 사용</a:t>
            </a:r>
            <a:endParaRPr kumimoji="1" lang="ko-Kore-KR" altLang="en-US" sz="1600" dirty="0">
              <a:latin typeface="+mn-ea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CD7D703-9624-7B47-9040-1DAD2EC6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6" y="1673627"/>
            <a:ext cx="726537" cy="70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9D4306-97C6-A34E-AE09-1FF10212BD44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510D3-69A0-F940-AF4F-657F5519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82" y="2703368"/>
            <a:ext cx="3101300" cy="333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74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911281" y="936056"/>
            <a:ext cx="247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LoadBalancer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E087-F7C3-E94B-A7A0-72C36B9B4C0D}"/>
              </a:ext>
            </a:extLst>
          </p:cNvPr>
          <p:cNvSpPr txBox="1"/>
          <p:nvPr/>
        </p:nvSpPr>
        <p:spPr>
          <a:xfrm>
            <a:off x="4654116" y="2101868"/>
            <a:ext cx="707074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Nodeport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타입을 확장시켜 실질적으로 서비스를 외부에 노출할 수 있는 서비스로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트래픽을 분산시켜주는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LoadBalancer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</a:t>
            </a:r>
            <a:r>
              <a:rPr lang="en" altLang="ko-Kore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AWS, Azure, GCP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같은 실제 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클라우드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서비스에서 제공하는 외부 로드 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밸런서를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프로비저닝이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가능</a:t>
            </a: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NodePort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의 경우 노드가 사라졌을 때 자동으로 다른 노드를 통해 접근이 불가능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즉 어떤 노드가 살아 있는지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없음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LoadBalancer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에 요청을 보내면 </a:t>
            </a:r>
            <a:r>
              <a:rPr lang="en" altLang="ko-Kore-KR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LoadBalancer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에 </a:t>
            </a:r>
            <a:r>
              <a:rPr lang="ko-KR" altLang="en-US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연결되있는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노드에 자동으로 트래픽을 분산시켜 </a:t>
            </a:r>
            <a:r>
              <a:rPr lang="en" altLang="ko-Kore-KR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NodePort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의 단점을 없앨 수 있음</a:t>
            </a:r>
            <a:endParaRPr lang="en-US" altLang="ko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</a:t>
            </a:r>
            <a:r>
              <a:rPr lang="en-US" altLang="ko-Kore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n-Premise </a:t>
            </a:r>
            <a:r>
              <a:rPr lang="ko-Kore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환경에서는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지원 안됨 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 </a:t>
            </a:r>
            <a:r>
              <a:rPr lang="en-US" altLang="ko-KR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MetalLB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같은 솔루션 활용하면 가능</a:t>
            </a: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)</a:t>
            </a:r>
            <a:endParaRPr lang="en" altLang="ko-Kore-KR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35716-0EB2-1144-ABC3-E8E3B0343454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15FE142-9CA5-824F-94EF-C1BCCFD2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6" y="1673627"/>
            <a:ext cx="726537" cy="70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C5478A-B75D-254D-A644-70649ECF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56" y="2883388"/>
            <a:ext cx="3158020" cy="31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69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690614" y="857343"/>
            <a:ext cx="462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ExternalName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E087-F7C3-E94B-A7A0-72C36B9B4C0D}"/>
              </a:ext>
            </a:extLst>
          </p:cNvPr>
          <p:cNvSpPr txBox="1"/>
          <p:nvPr/>
        </p:nvSpPr>
        <p:spPr>
          <a:xfrm>
            <a:off x="5654995" y="2129070"/>
            <a:ext cx="61228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ExternalName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유형의 서비스는 일반적인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셀렉터에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대한 서비스가 아니라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DNS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이름에 대한 서비스에 매핑하는 특별한 서비스이다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</a:t>
            </a:r>
            <a:r>
              <a:rPr kumimoji="1"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ExternalName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Target URL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입력하면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아래와 같이 호출하면  해당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URL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접속 하게 된다 </a:t>
            </a: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라벨링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없고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IP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Port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설정도  없다 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0182" name="Picture 6">
            <a:extLst>
              <a:ext uri="{FF2B5EF4-FFF2-40B4-BE49-F238E27FC236}">
                <a16:creationId xmlns:a16="http://schemas.microsoft.com/office/drawing/2014/main" id="{608C12BA-D075-9C48-8BC7-3854BA298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78459"/>
            <a:ext cx="3659415" cy="93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B4693F-3C21-604F-9E3C-88A809D995A0}"/>
              </a:ext>
            </a:extLst>
          </p:cNvPr>
          <p:cNvSpPr txBox="1"/>
          <p:nvPr/>
        </p:nvSpPr>
        <p:spPr>
          <a:xfrm>
            <a:off x="6809364" y="4746213"/>
            <a:ext cx="1261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</a:t>
            </a:r>
            <a:r>
              <a:rPr kumimoji="1" lang="ko-Kore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호출 </a:t>
            </a:r>
            <a:endParaRPr kumimoji="1" lang="ko-Kore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0D2C986-C0FD-0A4A-83FD-4F645BE56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6" y="1673627"/>
            <a:ext cx="726537" cy="70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98E859-A03F-5541-9B4E-39612FEED7CC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6B6C2E-01D7-4A49-8C33-40F78A8A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31" y="2850370"/>
            <a:ext cx="4753663" cy="24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7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Service</a:t>
            </a:r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426578" y="3322260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634665" y="3534203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3B45BB20-FEFC-0C4D-9F71-6CC5C0FFF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30" y="3003213"/>
            <a:ext cx="1306537" cy="12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02EBC4-8C30-4B40-943E-8FDB9F0F293B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9E776-CEAB-BF46-9A6C-37419B7D60FF}"/>
              </a:ext>
            </a:extLst>
          </p:cNvPr>
          <p:cNvSpPr txBox="1"/>
          <p:nvPr/>
        </p:nvSpPr>
        <p:spPr>
          <a:xfrm>
            <a:off x="5174722" y="224424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lecture-2-1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9689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798191" y="854012"/>
            <a:ext cx="462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DaemonSet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E087-F7C3-E94B-A7A0-72C36B9B4C0D}"/>
              </a:ext>
            </a:extLst>
          </p:cNvPr>
          <p:cNvSpPr txBox="1"/>
          <p:nvPr/>
        </p:nvSpPr>
        <p:spPr>
          <a:xfrm>
            <a:off x="4952373" y="2116136"/>
            <a:ext cx="670174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DaemonSet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deployment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유사하게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생성하고 관리 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Deployment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롤링 업데이트나 배포 일시 중지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재개 등 배포 작업을 좀 더 세분화하여 조작하였다면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DaemonSet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특정 노드 또는 모든 노드에 항상 실행되어야 할 특정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해준다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즉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DaemonSet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실행하면 클러스터 모든 노드에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개씩 생성 할 수 있다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 수집 또는 모니터링 관련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생성할 때 활용한다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58953-9309-C142-AD17-81C77EBFCFAB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0376-3EB4-7F40-8F58-DDCF8364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85" y="2116135"/>
            <a:ext cx="4040604" cy="32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55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690614" y="857343"/>
            <a:ext cx="462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StatefulSet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E087-F7C3-E94B-A7A0-72C36B9B4C0D}"/>
              </a:ext>
            </a:extLst>
          </p:cNvPr>
          <p:cNvSpPr txBox="1"/>
          <p:nvPr/>
        </p:nvSpPr>
        <p:spPr>
          <a:xfrm>
            <a:off x="5722017" y="2017547"/>
            <a:ext cx="60558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StatefulSet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 상태 저장 애플리케이션을 관리하는 데 사용되는 워크로드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 일련의 배포 및 확장을 관리하고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순서 및 고유성에 대한 보증을 제공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StatefulSet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볼륨을 사용해서 특정 데이터를 저장한 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재시작했을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때 해당 데이터를 유지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파드에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사용할 스토리지는 </a:t>
            </a:r>
            <a:r>
              <a:rPr lang="en" altLang="ko-Kore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PVC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통해서만 가능</a:t>
            </a:r>
            <a:endParaRPr lang="en-US" altLang="ko-KR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스테이트풀셋을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삭제하거나 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파드를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삭제하더라도 볼륨은 삭제되지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않음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헤드리스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headless)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서비스가 필요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D90B48-D932-444B-B79B-DFF158946885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FB14E2-2026-B041-9973-D7CB306E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61" y="2449873"/>
            <a:ext cx="4637889" cy="26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9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166" y="860183"/>
            <a:ext cx="462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StatefulSet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6A2BFC2-7908-314E-95B3-A7618E9A9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532620"/>
              </p:ext>
            </p:extLst>
          </p:nvPr>
        </p:nvGraphicFramePr>
        <p:xfrm>
          <a:off x="976543" y="1893630"/>
          <a:ext cx="10653204" cy="4450812"/>
        </p:xfrm>
        <a:graphic>
          <a:graphicData uri="http://schemas.openxmlformats.org/drawingml/2006/table">
            <a:tbl>
              <a:tblPr/>
              <a:tblGrid>
                <a:gridCol w="2689934">
                  <a:extLst>
                    <a:ext uri="{9D8B030D-6E8A-4147-A177-3AD203B41FA5}">
                      <a16:colId xmlns:a16="http://schemas.microsoft.com/office/drawing/2014/main" val="1305475563"/>
                    </a:ext>
                  </a:extLst>
                </a:gridCol>
                <a:gridCol w="4607947">
                  <a:extLst>
                    <a:ext uri="{9D8B030D-6E8A-4147-A177-3AD203B41FA5}">
                      <a16:colId xmlns:a16="http://schemas.microsoft.com/office/drawing/2014/main" val="3104337738"/>
                    </a:ext>
                  </a:extLst>
                </a:gridCol>
                <a:gridCol w="3355323">
                  <a:extLst>
                    <a:ext uri="{9D8B030D-6E8A-4147-A177-3AD203B41FA5}">
                      <a16:colId xmlns:a16="http://schemas.microsoft.com/office/drawing/2014/main" val="3425847464"/>
                    </a:ext>
                  </a:extLst>
                </a:gridCol>
              </a:tblGrid>
              <a:tr h="503341">
                <a:tc>
                  <a:txBody>
                    <a:bodyPr/>
                    <a:lstStyle/>
                    <a:p>
                      <a:pPr algn="ctr"/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R" sz="14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ReplicaSet</a:t>
                      </a:r>
                      <a:endParaRPr lang="ko-KR" altLang="en-US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enlo" panose="020B0609030804020204" pitchFamily="49" charset="0"/>
                        </a:rPr>
                        <a:t>StatefulSet</a:t>
                      </a:r>
                      <a:endParaRPr lang="ko-Kore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7169"/>
                  </a:ext>
                </a:extLst>
              </a:tr>
              <a:tr h="447463"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생성시 이름 설정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이름으로 설정 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ex) Pod-ska25, Pod-dk15d ...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Ordinal index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이름으로 생성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</a:t>
                      </a:r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 Pod-0, Pod-1, Pod-2 ...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918728"/>
                  </a:ext>
                </a:extLst>
              </a:tr>
              <a:tr h="255693"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생성 시 순서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동시 생성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순차 생성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 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Ex) 0-&gt;1-&gt;2...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7856"/>
                  </a:ext>
                </a:extLst>
              </a:tr>
              <a:tr h="447463"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Recreate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이름 변경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ex) Pod-sdf34 -&gt; Pod-vjng3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이름 유지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ex) Pod-2 -&gt; Pod-2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903379"/>
                  </a:ext>
                </a:extLst>
              </a:tr>
              <a:tr h="447463"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삭제 시 순서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동시 삭제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인덱스 높은 순부터 순차 삭제 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Ex) 2-&gt;1-&gt;0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122892"/>
                  </a:ext>
                </a:extLst>
              </a:tr>
              <a:tr h="447463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볼륨 생성 하는 방법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PVC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 직접 생성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volumeClaimTemplates</a:t>
                      </a:r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을 통한 동적 생성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446141"/>
                  </a:ext>
                </a:extLst>
              </a:tr>
              <a:tr h="255693"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파드의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수를 늘리면 </a:t>
                      </a:r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PVC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는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?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개의 </a:t>
                      </a:r>
                      <a:r>
                        <a:rPr lang="e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PVC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 모두 연결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각각의 </a:t>
                      </a:r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PV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생성한 뒤 연결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4761"/>
                  </a:ext>
                </a:extLst>
              </a:tr>
              <a:tr h="1022773"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PVC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연결된 특정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파드를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죽으면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?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NodeSelector</a:t>
                      </a:r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설정 되어 있다면 해당 노드에 동일한 서비스로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랜덤한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파드이름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같은 노드에 </a:t>
                      </a:r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PVC,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파드가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생성되지 않으면 연결되지 않음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특정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파드와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동일한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파드를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생성 후 기존 </a:t>
                      </a:r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PVC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연결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597937"/>
                  </a:ext>
                </a:extLst>
              </a:tr>
              <a:tr h="447463"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PVC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 연결된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파드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수를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으로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하면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?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PVC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도 삭제함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PVC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는 삭제하지 않음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4817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C35FE7-3D5E-D54E-BAAD-7AF6EF629968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</p:spTree>
    <p:extLst>
      <p:ext uri="{BB962C8B-B14F-4D97-AF65-F5344CB8AC3E}">
        <p14:creationId xmlns:p14="http://schemas.microsoft.com/office/powerpoint/2010/main" val="3606769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690614" y="857343"/>
            <a:ext cx="462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Headless Service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E087-F7C3-E94B-A7A0-72C36B9B4C0D}"/>
              </a:ext>
            </a:extLst>
          </p:cNvPr>
          <p:cNvSpPr txBox="1"/>
          <p:nvPr/>
        </p:nvSpPr>
        <p:spPr>
          <a:xfrm>
            <a:off x="5848104" y="2145740"/>
            <a:ext cx="567884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일반 서비스에서는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레이블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셀렉터가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일치하는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랜덤한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포드를 선택해 트래픽을 전달하기 때문에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스테이트풀셋의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랜덤한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포드들에게 요청을 분산될 것임 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스테이트풀셋은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 각 포드는 고유하게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식별되야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하며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포드에 접근할 때에도 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'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랜덤한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포드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'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가 아닌 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'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개별 포드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'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에 접근해야 함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이런 경우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헤드리스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서비스는 서비스의 이름으로 포드의 접근 위치를 알아내기 위해 사용되며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서비스의 이름과 포드의 이름을 통해서 포드에 직접 접근할 수 있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음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D0505-5801-0044-BD00-C0D08AD12D33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0C0350-3F74-C848-853C-898B2605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5" y="2353825"/>
            <a:ext cx="5217679" cy="287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52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3071192" y="912564"/>
            <a:ext cx="6078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0" i="0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Docker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이미지와 컨테이너의 차이점은 무엇인가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D15D8-BA19-6D49-9534-E20FCC332A49}"/>
              </a:ext>
            </a:extLst>
          </p:cNvPr>
          <p:cNvSpPr txBox="1"/>
          <p:nvPr/>
        </p:nvSpPr>
        <p:spPr>
          <a:xfrm>
            <a:off x="1497924" y="1706506"/>
            <a:ext cx="84444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둘은 밀접한 관련이 있으며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도커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플랫폼에 의해 정의된 시스템의 일부임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컨테이너가 존재하려면 이미지를 실행해야 하는 반면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이미지는 컨테이너 없이 존재할 수 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 컨테이너는 이미지에 종속되어 런타임 환경을 구성하고 애플리케이션을 실행하는 데 사용된다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도커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이미지는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도커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컨테이너에서 코드를 실행한다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도커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컨테이너는 실행 중인 이미지 인스턴스로 간주한다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각각의 고유한 데이터와 상태를 가진 동일한 이미지에서 여러 개의 컨테이너를 만들 수 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315D1-DFF1-2245-89C2-CAE88A37FA1B}"/>
              </a:ext>
            </a:extLst>
          </p:cNvPr>
          <p:cNvSpPr txBox="1"/>
          <p:nvPr/>
        </p:nvSpPr>
        <p:spPr>
          <a:xfrm>
            <a:off x="1931544" y="4372117"/>
            <a:ext cx="630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Dockerfile</a:t>
            </a:r>
            <a:r>
              <a:rPr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--(Build)--&gt; Image --(Create)--&gt; Container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EAE69-18C8-6A43-988A-DF3818641CF8}"/>
              </a:ext>
            </a:extLst>
          </p:cNvPr>
          <p:cNvSpPr txBox="1"/>
          <p:nvPr/>
        </p:nvSpPr>
        <p:spPr>
          <a:xfrm>
            <a:off x="1497924" y="4014830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도커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이미미지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생성 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54655A-5893-E145-A43C-0CF4BB6CF064}"/>
              </a:ext>
            </a:extLst>
          </p:cNvPr>
          <p:cNvSpPr txBox="1"/>
          <p:nvPr/>
        </p:nvSpPr>
        <p:spPr>
          <a:xfrm>
            <a:off x="1710334" y="4741736"/>
            <a:ext cx="962107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Dockerfile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이미지를 빌드하는 방법을 정의하는 스크립트이며 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Docker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에서는 환경 정보를 저장하는 파일을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Dockerfile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이라고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Dockerfile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에는 컨테이너의 구동에 필요한 정보가 작성되어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Docker file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빌드해서 이미지를 생성한다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이미지는 특정 환경에 대한 정보가 변하지 않고 저장되는 정적인 형태의 파일이다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93402-92AF-374A-9ECF-F33C8224E204}"/>
              </a:ext>
            </a:extLst>
          </p:cNvPr>
          <p:cNvSpPr txBox="1"/>
          <p:nvPr/>
        </p:nvSpPr>
        <p:spPr>
          <a:xfrm>
            <a:off x="395026" y="3405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개념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6020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426578" y="3322260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634665" y="3534203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20C67CAB-EFD0-E24F-9AB4-62D7A692D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771" y="2923908"/>
            <a:ext cx="1259964" cy="122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FA7AD8-153D-C142-87FA-724646BCDBAF}"/>
              </a:ext>
            </a:extLst>
          </p:cNvPr>
          <p:cNvSpPr txBox="1"/>
          <p:nvPr/>
        </p:nvSpPr>
        <p:spPr>
          <a:xfrm>
            <a:off x="395026" y="34052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workload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E389F-4FAE-1A44-BDDB-BC9654D81332}"/>
              </a:ext>
            </a:extLst>
          </p:cNvPr>
          <p:cNvSpPr txBox="1"/>
          <p:nvPr/>
        </p:nvSpPr>
        <p:spPr>
          <a:xfrm>
            <a:off x="5174722" y="224424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lecture-2-2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1308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44533" y="841014"/>
            <a:ext cx="275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Ingress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E087-F7C3-E94B-A7A0-72C36B9B4C0D}"/>
              </a:ext>
            </a:extLst>
          </p:cNvPr>
          <p:cNvSpPr txBox="1"/>
          <p:nvPr/>
        </p:nvSpPr>
        <p:spPr>
          <a:xfrm>
            <a:off x="1301610" y="1642550"/>
            <a:ext cx="102090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클러스터 외부에서 클러스터 내부 </a:t>
            </a:r>
            <a:r>
              <a:rPr lang="ko-KR" alt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서비스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로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HTTP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와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HTTPS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경로를 노출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L7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로드밸런실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기능을 제공한다 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Traffic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Ingress resource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정의된 방식으로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route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되게 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인그레스는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외부에서 서비스로 접속이 가능한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URL,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로드밸런스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트래픽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SSL/TLS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그리고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이름기반의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가상 호스팅을 구성할 수 있다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서비스를 외부에 노출하는 방법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(L4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로그밸런싱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NodePort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LoadBalancer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Ingress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정의한다고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사용할수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없고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IngressController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 존재 해야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ingress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 기능을 한다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쿠버네티스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클러스터는 기본적으로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Ingress API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리소스를 다루는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Ingress Controller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제공하지 않는다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Ingress API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리소스에 대한 스펙만 제공한다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k8s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에서 가능한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Ingress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563C1"/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https://kubernetes.io/ko/docs/concepts/services-networking/ingress-controllers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1DF68-8592-8B4E-982B-91A69DAC64D7}"/>
              </a:ext>
            </a:extLst>
          </p:cNvPr>
          <p:cNvSpPr txBox="1"/>
          <p:nvPr/>
        </p:nvSpPr>
        <p:spPr>
          <a:xfrm>
            <a:off x="395026" y="340522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B435F3-ACF7-E049-9A21-D7CCB74E0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423" y="4465661"/>
            <a:ext cx="7603777" cy="19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82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928519" y="877063"/>
            <a:ext cx="462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Ingress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E087-F7C3-E94B-A7A0-72C36B9B4C0D}"/>
              </a:ext>
            </a:extLst>
          </p:cNvPr>
          <p:cNvSpPr txBox="1"/>
          <p:nvPr/>
        </p:nvSpPr>
        <p:spPr>
          <a:xfrm>
            <a:off x="1301611" y="1525287"/>
            <a:ext cx="856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Nginx Ingress Controller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F95CF-239F-D040-A490-89DB29024FF9}"/>
              </a:ext>
            </a:extLst>
          </p:cNvPr>
          <p:cNvSpPr txBox="1"/>
          <p:nvPr/>
        </p:nvSpPr>
        <p:spPr>
          <a:xfrm>
            <a:off x="395026" y="340522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10F89E-F716-7846-B9DC-0AE51B00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11" y="2246203"/>
            <a:ext cx="4185257" cy="38290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D3B58D-448C-1D48-A5A1-3E75237D2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134" y="2570770"/>
            <a:ext cx="4475624" cy="3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96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049630" y="816592"/>
            <a:ext cx="462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Ingress path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C6D1B57-471C-A948-93C2-E28A08EED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761258"/>
              </p:ext>
            </p:extLst>
          </p:nvPr>
        </p:nvGraphicFramePr>
        <p:xfrm>
          <a:off x="2032987" y="1683168"/>
          <a:ext cx="7892249" cy="4745494"/>
        </p:xfrm>
        <a:graphic>
          <a:graphicData uri="http://schemas.openxmlformats.org/drawingml/2006/table">
            <a:tbl>
              <a:tblPr/>
              <a:tblGrid>
                <a:gridCol w="1818554">
                  <a:extLst>
                    <a:ext uri="{9D8B030D-6E8A-4147-A177-3AD203B41FA5}">
                      <a16:colId xmlns:a16="http://schemas.microsoft.com/office/drawing/2014/main" val="4029020986"/>
                    </a:ext>
                  </a:extLst>
                </a:gridCol>
                <a:gridCol w="1818554">
                  <a:extLst>
                    <a:ext uri="{9D8B030D-6E8A-4147-A177-3AD203B41FA5}">
                      <a16:colId xmlns:a16="http://schemas.microsoft.com/office/drawing/2014/main" val="1034047608"/>
                    </a:ext>
                  </a:extLst>
                </a:gridCol>
                <a:gridCol w="1818554">
                  <a:extLst>
                    <a:ext uri="{9D8B030D-6E8A-4147-A177-3AD203B41FA5}">
                      <a16:colId xmlns:a16="http://schemas.microsoft.com/office/drawing/2014/main" val="639182110"/>
                    </a:ext>
                  </a:extLst>
                </a:gridCol>
                <a:gridCol w="2436587">
                  <a:extLst>
                    <a:ext uri="{9D8B030D-6E8A-4147-A177-3AD203B41FA5}">
                      <a16:colId xmlns:a16="http://schemas.microsoft.com/office/drawing/2014/main" val="1934222217"/>
                    </a:ext>
                  </a:extLst>
                </a:gridCol>
              </a:tblGrid>
              <a:tr h="1976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</a:rPr>
                        <a:t>종류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</a:rPr>
                        <a:t> 경로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</a:rPr>
                        <a:t>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effectLst/>
                        </a:rPr>
                        <a:t>경로 일치 여부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998720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100">
                          <a:effectLst/>
                        </a:rPr>
                        <a:t>/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모든 경로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예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237988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Exact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예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152559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Exact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/bar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아니오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066159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Exact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/foo/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</a:rPr>
                        <a:t>아니오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918471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Exact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/foo/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아니오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484680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/foo, /foo/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예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772348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 dirty="0">
                          <a:effectLst/>
                        </a:rPr>
                        <a:t>/foo/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/foo, /foo/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예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856234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아니오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326470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예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772972"/>
                  </a:ext>
                </a:extLst>
              </a:tr>
              <a:tr h="34582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/aaa/bbb/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</a:rPr>
                        <a:t>예</a:t>
                      </a:r>
                      <a:r>
                        <a:rPr lang="en-US" altLang="ko-KR" sz="1100" dirty="0">
                          <a:effectLst/>
                        </a:rPr>
                        <a:t>, </a:t>
                      </a:r>
                      <a:r>
                        <a:rPr lang="ko-KR" altLang="en-US" sz="1100" dirty="0">
                          <a:effectLst/>
                        </a:rPr>
                        <a:t>마지막 슬래시 무시함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712210"/>
                  </a:ext>
                </a:extLst>
              </a:tr>
              <a:tr h="34582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/aaa/bbb/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예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마지막 슬래시 일치함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62459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/aaa/bbb/ccc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예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하위 경로 일치함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419899"/>
                  </a:ext>
                </a:extLst>
              </a:tr>
              <a:tr h="34582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/aaa/bbbxyz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아니오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문자열 접두사 일치하지 않음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413016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/, /aaa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/aaa/ccc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예</a:t>
                      </a:r>
                      <a:r>
                        <a:rPr lang="en-US" altLang="ko-KR" sz="1100">
                          <a:effectLst/>
                        </a:rPr>
                        <a:t>, /</a:t>
                      </a:r>
                      <a:r>
                        <a:rPr lang="en" sz="1100">
                          <a:effectLst/>
                        </a:rPr>
                        <a:t>aaa </a:t>
                      </a:r>
                      <a:r>
                        <a:rPr lang="ko-KR" altLang="en-US" sz="1100">
                          <a:effectLst/>
                        </a:rPr>
                        <a:t>접두사 일치함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976545"/>
                  </a:ext>
                </a:extLst>
              </a:tr>
              <a:tr h="34582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/, /aaa, /aaa/bbb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/aaa/bbb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예</a:t>
                      </a:r>
                      <a:r>
                        <a:rPr lang="en-US" altLang="ko-KR" sz="1100">
                          <a:effectLst/>
                        </a:rPr>
                        <a:t>, /</a:t>
                      </a:r>
                      <a:r>
                        <a:rPr lang="en" sz="1100">
                          <a:effectLst/>
                        </a:rPr>
                        <a:t>aaa/bbb </a:t>
                      </a:r>
                      <a:r>
                        <a:rPr lang="ko-KR" altLang="en-US" sz="1100">
                          <a:effectLst/>
                        </a:rPr>
                        <a:t>접두사 일치함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067659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/, /aaa, /aaa/bbb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/ccc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예</a:t>
                      </a:r>
                      <a:r>
                        <a:rPr lang="en-US" altLang="ko-KR" sz="1100">
                          <a:effectLst/>
                        </a:rPr>
                        <a:t>, / </a:t>
                      </a:r>
                      <a:r>
                        <a:rPr lang="ko-KR" altLang="en-US" sz="1100">
                          <a:effectLst/>
                        </a:rPr>
                        <a:t>접두사 일치함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429250"/>
                  </a:ext>
                </a:extLst>
              </a:tr>
              <a:tr h="34582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Prefix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/aaa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/ccc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>
                          <a:effectLst/>
                        </a:rPr>
                        <a:t>아니오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기본 백엔드 사용함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077745"/>
                  </a:ext>
                </a:extLst>
              </a:tr>
              <a:tr h="197612">
                <a:tc>
                  <a:txBody>
                    <a:bodyPr/>
                    <a:lstStyle/>
                    <a:p>
                      <a:r>
                        <a:rPr lang="en" sz="1100" b="1">
                          <a:effectLst/>
                        </a:rPr>
                        <a:t>Mixed</a:t>
                      </a:r>
                      <a:endParaRPr lang="en" sz="1100">
                        <a:effectLst/>
                      </a:endParaRP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 (Prefix), /foo (Exact)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100">
                          <a:effectLst/>
                        </a:rPr>
                        <a:t>/foo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</a:rPr>
                        <a:t>예</a:t>
                      </a:r>
                      <a:r>
                        <a:rPr lang="en-US" altLang="ko-KR" sz="1100" dirty="0">
                          <a:effectLst/>
                        </a:rPr>
                        <a:t>, </a:t>
                      </a:r>
                      <a:r>
                        <a:rPr lang="en" sz="1100" dirty="0">
                          <a:effectLst/>
                        </a:rPr>
                        <a:t>Exact </a:t>
                      </a:r>
                      <a:r>
                        <a:rPr lang="ko-KR" altLang="en-US" sz="1100" dirty="0">
                          <a:effectLst/>
                        </a:rPr>
                        <a:t>선호함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7928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54A4A41-542A-AD41-9231-1716DA30DA7B}"/>
              </a:ext>
            </a:extLst>
          </p:cNvPr>
          <p:cNvSpPr txBox="1"/>
          <p:nvPr/>
        </p:nvSpPr>
        <p:spPr>
          <a:xfrm>
            <a:off x="395026" y="340522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741480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852431" y="887533"/>
            <a:ext cx="462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Ingress TLS Termination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5074023" y="2364490"/>
            <a:ext cx="66508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외부로 노출된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클라이언트는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통신을 하고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뒷단에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연결된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백엔드들과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통신을 하는 방식이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TLS Termination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이다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TLS Termination </a:t>
            </a:r>
            <a:r>
              <a:rPr kumimoji="1"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구조를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두는 이유</a:t>
            </a: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LB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뒷단에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연결되는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백엔드들과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통신을 할 경우 각각의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백엔드마다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인증서를 관리의 불편함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수학적인 연산을 하는 작업들 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암복호화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하는데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CPU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굉장히 많이 사용하기 때문에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TLS Termination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사용함</a:t>
            </a:r>
            <a:endParaRPr kumimoji="1" lang="en-US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Ingress </a:t>
            </a:r>
            <a:r>
              <a:rPr kumimoji="1"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에는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TLS Termination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기능을 지원한다 </a:t>
            </a:r>
            <a:endParaRPr kumimoji="1" lang="en-US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E4D83-DC8C-1B44-B64E-5FB816CA5142}"/>
              </a:ext>
            </a:extLst>
          </p:cNvPr>
          <p:cNvSpPr txBox="1"/>
          <p:nvPr/>
        </p:nvSpPr>
        <p:spPr>
          <a:xfrm>
            <a:off x="395026" y="340522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895537-87FE-E249-BA4B-C1C8BF99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9" y="3138400"/>
            <a:ext cx="4077674" cy="16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25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027083" y="3313382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235170" y="3525325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C2390E06-C000-4B4A-9C06-DCBB70784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20" y="3019681"/>
            <a:ext cx="1170812" cy="113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A1A92B-F887-1B4E-9763-546335101432}"/>
              </a:ext>
            </a:extLst>
          </p:cNvPr>
          <p:cNvSpPr txBox="1"/>
          <p:nvPr/>
        </p:nvSpPr>
        <p:spPr>
          <a:xfrm>
            <a:off x="395026" y="340522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24478-D538-FD4F-B614-B9646AED90B8}"/>
              </a:ext>
            </a:extLst>
          </p:cNvPr>
          <p:cNvSpPr txBox="1"/>
          <p:nvPr/>
        </p:nvSpPr>
        <p:spPr>
          <a:xfrm>
            <a:off x="4830646" y="228302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9695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315321" y="880653"/>
            <a:ext cx="314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Prometheus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F27-A2B2-4C43-86D9-F0D2B5C5D612}"/>
              </a:ext>
            </a:extLst>
          </p:cNvPr>
          <p:cNvSpPr txBox="1"/>
          <p:nvPr/>
        </p:nvSpPr>
        <p:spPr>
          <a:xfrm>
            <a:off x="5922351" y="1964369"/>
            <a:ext cx="596293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+mn-ea"/>
              </a:rPr>
              <a:t>주요 특징</a:t>
            </a:r>
            <a:endParaRPr lang="en-US" altLang="ko-KR" dirty="0"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</a:rPr>
              <a:t>메트릭</a:t>
            </a:r>
            <a:r>
              <a:rPr lang="ko-KR" altLang="en-US" sz="1600" dirty="0">
                <a:latin typeface="+mn-ea"/>
              </a:rPr>
              <a:t> 이름 및 </a:t>
            </a:r>
            <a:r>
              <a:rPr lang="en" altLang="ko-Kore-KR" sz="1600" dirty="0">
                <a:latin typeface="+mn-ea"/>
              </a:rPr>
              <a:t>key -value pair</a:t>
            </a:r>
            <a:r>
              <a:rPr lang="ko-KR" altLang="en-US" sz="1600" dirty="0">
                <a:latin typeface="+mn-ea"/>
              </a:rPr>
              <a:t>로 식별 된 </a:t>
            </a:r>
            <a:r>
              <a:rPr lang="ko-KR" altLang="en-US" sz="1600" dirty="0" err="1">
                <a:latin typeface="+mn-ea"/>
              </a:rPr>
              <a:t>시계열</a:t>
            </a:r>
            <a:r>
              <a:rPr lang="ko-KR" altLang="en-US" sz="1600" dirty="0">
                <a:latin typeface="+mn-ea"/>
              </a:rPr>
              <a:t> 데이터가 포함 된 다차원 </a:t>
            </a:r>
            <a:r>
              <a:rPr lang="ko-KR" altLang="en-US" sz="1600" dirty="0">
                <a:effectLst/>
                <a:latin typeface="+mn-ea"/>
              </a:rPr>
              <a:t>데이터 모델</a:t>
            </a:r>
            <a:endParaRPr lang="en-US" altLang="ko-KR" sz="1600" dirty="0"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다차원 데이터 모델 활용 하는 </a:t>
            </a:r>
            <a:r>
              <a:rPr lang="ko-KR" altLang="en-US" sz="1600" dirty="0">
                <a:effectLst/>
                <a:latin typeface="+mn-ea"/>
              </a:rPr>
              <a:t>유연한 쿼리 언어 </a:t>
            </a:r>
            <a:r>
              <a:rPr lang="en" altLang="ko-Kore-KR" sz="1600" dirty="0" err="1">
                <a:latin typeface="+mn-ea"/>
              </a:rPr>
              <a:t>PromQL</a:t>
            </a:r>
            <a:r>
              <a:rPr lang="en" altLang="ko-Kore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분산 </a:t>
            </a:r>
            <a:r>
              <a:rPr lang="ko-KR" altLang="en-US" sz="1600" dirty="0" err="1">
                <a:latin typeface="+mn-ea"/>
              </a:rPr>
              <a:t>스토리지에</a:t>
            </a:r>
            <a:r>
              <a:rPr lang="ko-KR" altLang="en-US" sz="1600" dirty="0">
                <a:latin typeface="+mn-ea"/>
              </a:rPr>
              <a:t> 의존성이 없음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+mn-ea"/>
              </a:rPr>
              <a:t>HTTP pull model</a:t>
            </a:r>
            <a:r>
              <a:rPr lang="ko-KR" altLang="en-US" sz="1600" dirty="0">
                <a:latin typeface="+mn-ea"/>
              </a:rPr>
              <a:t>을 통해 </a:t>
            </a:r>
            <a:r>
              <a:rPr lang="ko-KR" altLang="en-US" sz="1600" dirty="0" err="1">
                <a:latin typeface="+mn-ea"/>
              </a:rPr>
              <a:t>시계열</a:t>
            </a:r>
            <a:r>
              <a:rPr lang="ko-KR" altLang="en-US" sz="1600" dirty="0">
                <a:latin typeface="+mn-ea"/>
              </a:rPr>
              <a:t> 수집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+mn-ea"/>
              </a:rPr>
              <a:t>Intermediary G.W</a:t>
            </a:r>
            <a:r>
              <a:rPr lang="ko-KR" altLang="en-US" sz="1600" dirty="0" err="1">
                <a:latin typeface="+mn-ea"/>
              </a:rPr>
              <a:t>를</a:t>
            </a:r>
            <a:r>
              <a:rPr lang="ko-KR" altLang="en-US" sz="1600" dirty="0">
                <a:latin typeface="+mn-ea"/>
              </a:rPr>
              <a:t> 통해 </a:t>
            </a:r>
            <a:r>
              <a:rPr lang="ko-KR" altLang="en-US" sz="1600" dirty="0">
                <a:effectLst/>
                <a:latin typeface="+mn-ea"/>
              </a:rPr>
              <a:t>푸시 시계열</a:t>
            </a:r>
            <a:r>
              <a:rPr lang="ko-KR" altLang="en-US" sz="1600" dirty="0">
                <a:latin typeface="+mn-ea"/>
              </a:rPr>
              <a:t> 지원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서비스 </a:t>
            </a:r>
            <a:r>
              <a:rPr lang="ko-KR" altLang="en-US" sz="1600" dirty="0" err="1">
                <a:latin typeface="+mn-ea"/>
              </a:rPr>
              <a:t>디스커버</a:t>
            </a:r>
            <a:r>
              <a:rPr lang="ko-KR" altLang="en-US" sz="1600" dirty="0">
                <a:latin typeface="+mn-ea"/>
              </a:rPr>
              <a:t> 또는 정적 구성을 통해 </a:t>
            </a:r>
            <a:r>
              <a:rPr lang="ko-KR" altLang="en-US" sz="1600" dirty="0" err="1">
                <a:latin typeface="+mn-ea"/>
              </a:rPr>
              <a:t>타켓을</a:t>
            </a:r>
            <a:r>
              <a:rPr lang="ko-KR" altLang="en-US" sz="1600" dirty="0">
                <a:latin typeface="+mn-ea"/>
              </a:rPr>
              <a:t> 식별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다양한 모드의 그래프 및 대시 보드 지원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대부분의 </a:t>
            </a:r>
            <a:r>
              <a:rPr lang="ko-KR" altLang="en-US" sz="1600" dirty="0" err="1">
                <a:latin typeface="+mn-ea"/>
              </a:rPr>
              <a:t>주요언어가</a:t>
            </a:r>
            <a:r>
              <a:rPr lang="ko-KR" altLang="en-US" sz="1600" dirty="0">
                <a:latin typeface="+mn-ea"/>
              </a:rPr>
              <a:t> </a:t>
            </a:r>
            <a:r>
              <a:rPr lang="en" altLang="ko-Kore-KR" sz="1600" dirty="0">
                <a:latin typeface="+mn-ea"/>
              </a:rPr>
              <a:t>Go</a:t>
            </a:r>
            <a:r>
              <a:rPr lang="ko-KR" altLang="en-US" sz="1600" dirty="0">
                <a:latin typeface="+mn-ea"/>
              </a:rPr>
              <a:t>로 작성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A80B2-5DDE-5447-8A26-F2154DD93DF9}"/>
              </a:ext>
            </a:extLst>
          </p:cNvPr>
          <p:cNvSpPr txBox="1"/>
          <p:nvPr/>
        </p:nvSpPr>
        <p:spPr>
          <a:xfrm>
            <a:off x="395026" y="340522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Logging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모니터링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A196A-B9E4-1F45-AD4F-10AF0989FA0E}"/>
              </a:ext>
            </a:extLst>
          </p:cNvPr>
          <p:cNvSpPr txBox="1"/>
          <p:nvPr/>
        </p:nvSpPr>
        <p:spPr>
          <a:xfrm>
            <a:off x="1567542" y="1570781"/>
            <a:ext cx="974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effectLst/>
                <a:latin typeface="+mn-ea"/>
              </a:rPr>
              <a:t>Prometheus</a:t>
            </a:r>
            <a:r>
              <a:rPr lang="en" altLang="ko-Kore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는 원래 </a:t>
            </a:r>
            <a:r>
              <a:rPr lang="en" altLang="ko-Kore-KR" dirty="0">
                <a:effectLst/>
                <a:latin typeface="+mn-ea"/>
              </a:rPr>
              <a:t>SoundCloud</a:t>
            </a:r>
            <a:r>
              <a:rPr lang="ko-KR" altLang="en-US" dirty="0">
                <a:effectLst/>
                <a:latin typeface="+mn-ea"/>
              </a:rPr>
              <a:t>에</a:t>
            </a:r>
            <a:r>
              <a:rPr lang="ko-KR" altLang="en-US" dirty="0">
                <a:latin typeface="+mn-ea"/>
              </a:rPr>
              <a:t> 구축 된 오픈 소스 시스템 모니터링 및 </a:t>
            </a:r>
            <a:r>
              <a:rPr lang="en" altLang="ko-Kore-KR" dirty="0">
                <a:latin typeface="+mn-ea"/>
              </a:rPr>
              <a:t>alerting tool kit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6528DE-3D51-454B-BE61-47B9029A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85" y="2561255"/>
            <a:ext cx="4818947" cy="29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88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86720" y="860952"/>
            <a:ext cx="3145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Grafana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F27-A2B2-4C43-86D9-F0D2B5C5D612}"/>
              </a:ext>
            </a:extLst>
          </p:cNvPr>
          <p:cNvSpPr txBox="1"/>
          <p:nvPr/>
        </p:nvSpPr>
        <p:spPr>
          <a:xfrm>
            <a:off x="5520475" y="2246315"/>
            <a:ext cx="62043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</a:rPr>
              <a:t>Grafana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, </a:t>
            </a:r>
            <a:r>
              <a:rPr lang="en" altLang="ko-Kore-KR" dirty="0">
                <a:latin typeface="+mn-ea"/>
              </a:rPr>
              <a:t>Grafana Labs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에서 관리하고 있는 오픈 소스 시각화 및 분석 도구이다</a:t>
            </a:r>
            <a:endParaRPr lang="en-US" altLang="ko-KR" b="0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+mn-ea"/>
              </a:rPr>
              <a:t> </a:t>
            </a:r>
            <a:r>
              <a:rPr lang="en" altLang="ko-Kore-KR" dirty="0">
                <a:latin typeface="+mn-ea"/>
              </a:rPr>
              <a:t>Prometheus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+mn-ea"/>
              </a:rPr>
              <a:t>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물론 </a:t>
            </a:r>
            <a:r>
              <a:rPr lang="en" altLang="ko-Kore-KR" dirty="0" err="1">
                <a:latin typeface="+mn-ea"/>
              </a:rPr>
              <a:t>InfluxDB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+mn-ea"/>
              </a:rPr>
              <a:t>, </a:t>
            </a:r>
            <a:r>
              <a:rPr lang="en" altLang="ko-Kore-KR" dirty="0">
                <a:latin typeface="+mn-ea"/>
              </a:rPr>
              <a:t>Elasticsearch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+mn-ea"/>
              </a:rPr>
              <a:t>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등 여러 데이터 소스와 통합이 가능하다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+mn-ea"/>
              </a:rPr>
              <a:t>Grafana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는 여러 데이터 소스에 대한 대시보드 템플릿을 제공하기 때문에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, </a:t>
            </a:r>
            <a:r>
              <a:rPr lang="en" altLang="ko-Kore-KR" dirty="0">
                <a:latin typeface="+mn-ea"/>
              </a:rPr>
              <a:t>Prometheus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+mn-ea"/>
              </a:rPr>
              <a:t>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등의 데이터 소스의 쿼리 방법을 잘 모른다 하더라도 기본적인 대시보드 구성이 가능하다</a:t>
            </a:r>
            <a:endParaRPr lang="en-US" altLang="ko-KR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2C3F7-D557-8F49-9C51-089206A2C253}"/>
              </a:ext>
            </a:extLst>
          </p:cNvPr>
          <p:cNvSpPr txBox="1"/>
          <p:nvPr/>
        </p:nvSpPr>
        <p:spPr>
          <a:xfrm>
            <a:off x="395026" y="340522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Logging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모니터링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2729AB-C1DA-C441-AFAE-3850E8137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915" y="2212342"/>
            <a:ext cx="3963028" cy="36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89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204978" y="860952"/>
            <a:ext cx="447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kubernetest</a:t>
            </a:r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logging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4753F-1E5B-F544-9DE1-395538B4CDEE}"/>
              </a:ext>
            </a:extLst>
          </p:cNvPr>
          <p:cNvSpPr txBox="1"/>
          <p:nvPr/>
        </p:nvSpPr>
        <p:spPr>
          <a:xfrm>
            <a:off x="6149010" y="2142249"/>
            <a:ext cx="56288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+mn-ea"/>
              </a:rPr>
              <a:t>쿠버네티스는</a:t>
            </a:r>
            <a:r>
              <a:rPr kumimoji="1" lang="ko-KR" altLang="en-US" dirty="0">
                <a:latin typeface="+mn-ea"/>
              </a:rPr>
              <a:t> 기본적으로 </a:t>
            </a:r>
            <a:r>
              <a:rPr kumimoji="1" lang="en-US" altLang="ko-KR" dirty="0">
                <a:latin typeface="+mn-ea"/>
              </a:rPr>
              <a:t>pod </a:t>
            </a:r>
            <a:r>
              <a:rPr kumimoji="1" lang="ko-KR" altLang="en-US" dirty="0">
                <a:latin typeface="+mn-ea"/>
              </a:rPr>
              <a:t>단위의 로그만 제공한다 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container </a:t>
            </a:r>
            <a:r>
              <a:rPr kumimoji="1" lang="ko-KR" altLang="en-US" dirty="0">
                <a:latin typeface="+mn-ea"/>
              </a:rPr>
              <a:t>들은 </a:t>
            </a:r>
            <a:r>
              <a:rPr kumimoji="1" lang="en-US" altLang="ko-KR" dirty="0">
                <a:latin typeface="+mn-ea"/>
              </a:rPr>
              <a:t>node</a:t>
            </a:r>
            <a:r>
              <a:rPr kumimoji="1" lang="ko-KR" altLang="en-US" dirty="0">
                <a:latin typeface="+mn-ea"/>
              </a:rPr>
              <a:t>들을 변경하며 로그를 남기며 </a:t>
            </a:r>
            <a:r>
              <a:rPr kumimoji="1" lang="en-US" altLang="ko-KR" dirty="0">
                <a:latin typeface="+mn-ea"/>
              </a:rPr>
              <a:t>volume</a:t>
            </a:r>
            <a:r>
              <a:rPr kumimoji="1" lang="ko-KR" altLang="en-US" dirty="0">
                <a:latin typeface="+mn-ea"/>
              </a:rPr>
              <a:t>을 설정하지 않으면 </a:t>
            </a:r>
            <a:r>
              <a:rPr kumimoji="1" lang="en-US" altLang="ko-KR" dirty="0">
                <a:latin typeface="+mn-ea"/>
              </a:rPr>
              <a:t>pod</a:t>
            </a:r>
            <a:r>
              <a:rPr kumimoji="1" lang="ko-KR" altLang="en-US" dirty="0">
                <a:latin typeface="+mn-ea"/>
              </a:rPr>
              <a:t>가 죽으면 </a:t>
            </a:r>
            <a:r>
              <a:rPr kumimoji="1" lang="en-US" altLang="ko-KR" dirty="0">
                <a:latin typeface="+mn-ea"/>
              </a:rPr>
              <a:t>log</a:t>
            </a:r>
            <a:r>
              <a:rPr kumimoji="1" lang="ko-KR" altLang="en-US" dirty="0">
                <a:latin typeface="+mn-ea"/>
              </a:rPr>
              <a:t>가 사라지게 된다  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+mn-ea"/>
              </a:rPr>
              <a:t>kubectl</a:t>
            </a:r>
            <a:r>
              <a:rPr kumimoji="1" lang="en-US" altLang="ko-Kore-KR" dirty="0">
                <a:latin typeface="+mn-ea"/>
              </a:rPr>
              <a:t> logs </a:t>
            </a:r>
            <a:r>
              <a:rPr kumimoji="1" lang="ko-Kore-KR" altLang="en-US" dirty="0">
                <a:latin typeface="+mn-ea"/>
              </a:rPr>
              <a:t>를</a:t>
            </a:r>
            <a:r>
              <a:rPr kumimoji="1" lang="ko-KR" altLang="en-US" dirty="0">
                <a:latin typeface="+mn-ea"/>
              </a:rPr>
              <a:t> 통한 명령으로 </a:t>
            </a:r>
            <a:r>
              <a:rPr kumimoji="1" lang="ko-KR" altLang="en-US" dirty="0" err="1">
                <a:latin typeface="+mn-ea"/>
              </a:rPr>
              <a:t>확인할수</a:t>
            </a:r>
            <a:r>
              <a:rPr kumimoji="1" lang="ko-KR" altLang="en-US" dirty="0">
                <a:latin typeface="+mn-ea"/>
              </a:rPr>
              <a:t> 있지만 이것으로 운영하기에는 충분하지 않다 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따라서 별도의 로그를 수집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저장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검색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조회 시스템이 필요하다 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+mn-ea"/>
              </a:rPr>
              <a:t>Opensource</a:t>
            </a:r>
            <a:r>
              <a:rPr kumimoji="1" lang="ko-Kore-KR" altLang="en-US" dirty="0">
                <a:latin typeface="+mn-ea"/>
              </a:rPr>
              <a:t>에서</a:t>
            </a:r>
            <a:r>
              <a:rPr kumimoji="1" lang="ko-KR" altLang="en-US" dirty="0">
                <a:latin typeface="+mn-ea"/>
              </a:rPr>
              <a:t> </a:t>
            </a:r>
            <a:r>
              <a:rPr lang="en" altLang="ko-Kore-KR" b="0" i="0" dirty="0">
                <a:solidFill>
                  <a:srgbClr val="172B4D"/>
                </a:solidFill>
                <a:effectLst/>
                <a:latin typeface="+mn-ea"/>
              </a:rPr>
              <a:t>OpenSearch</a:t>
            </a:r>
            <a:r>
              <a:rPr lang="ko-KR" altLang="en-US" b="0" i="0" dirty="0">
                <a:solidFill>
                  <a:srgbClr val="172B4D"/>
                </a:solidFill>
                <a:effectLst/>
                <a:latin typeface="+mn-ea"/>
              </a:rPr>
              <a:t> </a:t>
            </a:r>
            <a:r>
              <a:rPr lang="ko-KR" altLang="en-US" b="0" i="0" dirty="0" err="1">
                <a:solidFill>
                  <a:srgbClr val="172B4D"/>
                </a:solidFill>
                <a:effectLst/>
                <a:latin typeface="+mn-ea"/>
              </a:rPr>
              <a:t>를</a:t>
            </a:r>
            <a:r>
              <a:rPr lang="ko-KR" altLang="en-US" b="0" i="0" dirty="0">
                <a:solidFill>
                  <a:srgbClr val="172B4D"/>
                </a:solidFill>
                <a:effectLst/>
                <a:latin typeface="+mn-ea"/>
              </a:rPr>
              <a:t> 많이 사용하는 편이다 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0A47C-E217-5E4A-A1F8-68C4AAD9A2A0}"/>
              </a:ext>
            </a:extLst>
          </p:cNvPr>
          <p:cNvSpPr txBox="1"/>
          <p:nvPr/>
        </p:nvSpPr>
        <p:spPr>
          <a:xfrm>
            <a:off x="395026" y="340522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Logging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모니터링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F17DB-49A1-0040-950E-1CB474C23E19}"/>
              </a:ext>
            </a:extLst>
          </p:cNvPr>
          <p:cNvSpPr txBox="1"/>
          <p:nvPr/>
        </p:nvSpPr>
        <p:spPr>
          <a:xfrm>
            <a:off x="1396270" y="5471293"/>
            <a:ext cx="34836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 dirty="0"/>
              <a:t>https://whchoi98.gitbook.io/k8s/observability/efk-logging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8D4BAF-0E9F-1046-A459-DFEF2BDF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75" y="2142249"/>
            <a:ext cx="4739600" cy="29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62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520663" y="887533"/>
            <a:ext cx="264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Opensearch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F27-A2B2-4C43-86D9-F0D2B5C5D612}"/>
              </a:ext>
            </a:extLst>
          </p:cNvPr>
          <p:cNvSpPr txBox="1"/>
          <p:nvPr/>
        </p:nvSpPr>
        <p:spPr>
          <a:xfrm>
            <a:off x="4412975" y="1614173"/>
            <a:ext cx="73582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72B4D"/>
                </a:solidFill>
                <a:effectLst/>
                <a:latin typeface="-apple-system"/>
              </a:rPr>
              <a:t>OpenSearch </a:t>
            </a:r>
            <a:r>
              <a:rPr lang="ko-KR" altLang="en-US" dirty="0">
                <a:solidFill>
                  <a:srgbClr val="172B4D"/>
                </a:solidFill>
                <a:latin typeface="-apple-system"/>
              </a:rPr>
              <a:t>는 </a:t>
            </a:r>
            <a:r>
              <a:rPr lang="en" altLang="ko-Kore-KR" b="0" i="0" dirty="0">
                <a:solidFill>
                  <a:srgbClr val="172B4D"/>
                </a:solidFill>
                <a:effectLst/>
                <a:latin typeface="-apple-system"/>
              </a:rPr>
              <a:t>Elasticsearch</a:t>
            </a:r>
            <a:r>
              <a:rPr lang="ko-KR" altLang="en-US" b="0" i="0" dirty="0">
                <a:solidFill>
                  <a:srgbClr val="172B4D"/>
                </a:solidFill>
                <a:effectLst/>
                <a:latin typeface="-apple-system"/>
              </a:rPr>
              <a:t>의 오픈 소스 버전이다 </a:t>
            </a:r>
            <a:r>
              <a:rPr lang="en-US" altLang="ko-KR" b="0" i="0" dirty="0">
                <a:solidFill>
                  <a:srgbClr val="172B4D"/>
                </a:solidFill>
                <a:effectLst/>
                <a:latin typeface="-apple-system"/>
              </a:rPr>
              <a:t>.</a:t>
            </a:r>
            <a:r>
              <a:rPr lang="en" altLang="ko-Kore-KR" b="0" i="0" dirty="0">
                <a:solidFill>
                  <a:srgbClr val="172B4D"/>
                </a:solidFill>
                <a:effectLst/>
                <a:latin typeface="-apple-system"/>
              </a:rPr>
              <a:t>Elasticsearch</a:t>
            </a:r>
            <a:r>
              <a:rPr lang="ko-KR" altLang="en-US" b="0" i="0" dirty="0">
                <a:solidFill>
                  <a:srgbClr val="172B4D"/>
                </a:solidFill>
                <a:effectLst/>
                <a:latin typeface="-apple-system"/>
              </a:rPr>
              <a:t>는 검색 및 분석 엔진으로</a:t>
            </a:r>
            <a:r>
              <a:rPr lang="en-US" altLang="ko-KR" b="0" i="0" dirty="0">
                <a:solidFill>
                  <a:srgbClr val="172B4D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72B4D"/>
                </a:solidFill>
                <a:effectLst/>
                <a:latin typeface="-apple-system"/>
              </a:rPr>
              <a:t>대량의 데이터를 신속하게 검색하고 분석하는 데 사용된다</a:t>
            </a:r>
            <a:r>
              <a:rPr lang="en-US" altLang="ko-KR" b="0" i="0" dirty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172B4D"/>
                </a:solidFill>
                <a:effectLst/>
                <a:latin typeface="-apple-system"/>
              </a:rPr>
              <a:t>OpenSearch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는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-apple-system"/>
              </a:rPr>
              <a:t>Apache 2.0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라이선스 하에 제공되는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-apple-system"/>
              </a:rPr>
              <a:t>분산형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 커뮤니티 기반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100%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오픈 소스 검색 및 분석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-apple-system"/>
              </a:rPr>
              <a:t>제품군으로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실시간 애플리케이션 모니터링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로그 분석 및 웹 사이트 검색과 같이 다양한 사용 사례에 사용된다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72B4D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72B4D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-apple-system"/>
              </a:rPr>
              <a:t>OpenSearch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는 데이터 탐색을 쉽게 해주는 통합 시각화 도구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-apple-system"/>
              </a:rPr>
              <a:t>OpenSearch </a:t>
            </a:r>
            <a:r>
              <a:rPr lang="en-US" altLang="ko-Kore-KR" dirty="0">
                <a:solidFill>
                  <a:srgbClr val="333333"/>
                </a:solidFill>
                <a:latin typeface="-apple-system"/>
              </a:rPr>
              <a:t>D</a:t>
            </a:r>
            <a:r>
              <a:rPr lang="en" altLang="ko-Kore-KR" b="0" i="0" dirty="0" err="1">
                <a:solidFill>
                  <a:srgbClr val="333333"/>
                </a:solidFill>
                <a:effectLst/>
                <a:latin typeface="-apple-system"/>
              </a:rPr>
              <a:t>ashboard</a:t>
            </a:r>
            <a:r>
              <a:rPr lang="ko-Kore-KR" altLang="en-US" b="0" i="0" dirty="0">
                <a:solidFill>
                  <a:srgbClr val="333333"/>
                </a:solidFill>
                <a:effectLst/>
                <a:latin typeface="-apple-system"/>
              </a:rPr>
              <a:t>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 함께 대량 데이터 볼륨에 빠르게 액세스하고 응답하며 뛰어난 확장성을 지닌 시스템을 제공한다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33333"/>
                </a:solidFill>
                <a:latin typeface="-apple-system"/>
              </a:rPr>
              <a:t>OpenSearch</a:t>
            </a:r>
            <a:r>
              <a:rPr lang="ko-KR" altLang="en-US" dirty="0">
                <a:solidFill>
                  <a:srgbClr val="333333"/>
                </a:solidFill>
                <a:latin typeface="-apple-system"/>
              </a:rPr>
              <a:t>는</a:t>
            </a:r>
            <a:r>
              <a:rPr lang="en-US" altLang="ko-KR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-apple-system"/>
              </a:rPr>
              <a:t>주로 </a:t>
            </a:r>
            <a:r>
              <a:rPr lang="en-US" altLang="ko-KR" dirty="0">
                <a:solidFill>
                  <a:srgbClr val="333333"/>
                </a:solidFill>
                <a:latin typeface="-apple-system"/>
              </a:rPr>
              <a:t>log</a:t>
            </a:r>
            <a:r>
              <a:rPr lang="ko-KR" altLang="en-US" dirty="0">
                <a:solidFill>
                  <a:srgbClr val="333333"/>
                </a:solidFill>
                <a:latin typeface="-apple-system"/>
              </a:rPr>
              <a:t>의 저장</a:t>
            </a:r>
            <a:r>
              <a:rPr lang="en-US" altLang="ko-KR" dirty="0">
                <a:solidFill>
                  <a:srgbClr val="333333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333333"/>
                </a:solidFill>
                <a:latin typeface="-apple-system"/>
              </a:rPr>
              <a:t> 검색 </a:t>
            </a:r>
            <a:r>
              <a:rPr lang="en-US" altLang="ko-KR" dirty="0">
                <a:solidFill>
                  <a:srgbClr val="333333"/>
                </a:solidFill>
                <a:latin typeface="-apple-system"/>
              </a:rPr>
              <a:t>,</a:t>
            </a:r>
            <a:r>
              <a:rPr lang="ko-KR" altLang="en-US" dirty="0">
                <a:solidFill>
                  <a:srgbClr val="333333"/>
                </a:solidFill>
                <a:latin typeface="-apple-system"/>
              </a:rPr>
              <a:t> 조회를 담당한다 </a:t>
            </a:r>
            <a:endParaRPr lang="en-US" altLang="ko-KR" dirty="0">
              <a:solidFill>
                <a:srgbClr val="333333"/>
              </a:solidFill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55163-1214-404E-81A7-76968011027D}"/>
              </a:ext>
            </a:extLst>
          </p:cNvPr>
          <p:cNvSpPr txBox="1"/>
          <p:nvPr/>
        </p:nvSpPr>
        <p:spPr>
          <a:xfrm>
            <a:off x="395026" y="340522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Logging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모니터링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D6E7AA-694A-614F-9135-1F05DD542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15" y="3140130"/>
            <a:ext cx="3378589" cy="8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2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4944082" y="88178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</a:rPr>
              <a:t>가상화</a:t>
            </a:r>
            <a:endParaRPr lang="en" altLang="ko-Kore-KR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404DF-71A8-5D43-B3DA-532AD11C052C}"/>
              </a:ext>
            </a:extLst>
          </p:cNvPr>
          <p:cNvSpPr txBox="1"/>
          <p:nvPr/>
        </p:nvSpPr>
        <p:spPr>
          <a:xfrm>
            <a:off x="1579337" y="5645735"/>
            <a:ext cx="2335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Machine Server</a:t>
            </a:r>
          </a:p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(VM)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618B9-C2A8-2D4F-A353-A4E5F9D1CF00}"/>
              </a:ext>
            </a:extLst>
          </p:cNvPr>
          <p:cNvSpPr txBox="1"/>
          <p:nvPr/>
        </p:nvSpPr>
        <p:spPr>
          <a:xfrm>
            <a:off x="5132160" y="5611076"/>
            <a:ext cx="175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 Server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FF935-D5C5-614B-9ED3-164CC01540DC}"/>
              </a:ext>
            </a:extLst>
          </p:cNvPr>
          <p:cNvSpPr txBox="1"/>
          <p:nvPr/>
        </p:nvSpPr>
        <p:spPr>
          <a:xfrm>
            <a:off x="8645491" y="5693848"/>
            <a:ext cx="165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+ Container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0B533-7C7C-4A4A-AD43-143996D49992}"/>
              </a:ext>
            </a:extLst>
          </p:cNvPr>
          <p:cNvSpPr txBox="1"/>
          <p:nvPr/>
        </p:nvSpPr>
        <p:spPr>
          <a:xfrm>
            <a:off x="9722753" y="6292066"/>
            <a:ext cx="19495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900" dirty="0"/>
              <a:t>출처</a:t>
            </a:r>
            <a:r>
              <a:rPr kumimoji="1" lang="en-US" altLang="ko-Kore-KR" sz="900" dirty="0"/>
              <a:t>:</a:t>
            </a:r>
            <a:r>
              <a:rPr kumimoji="1" lang="ko-KR" altLang="en-US" sz="900" dirty="0"/>
              <a:t> </a:t>
            </a:r>
            <a:r>
              <a:rPr kumimoji="1" lang="en" altLang="ko-KR" sz="900" dirty="0"/>
              <a:t>https://</a:t>
            </a:r>
            <a:r>
              <a:rPr kumimoji="1" lang="en" altLang="ko-KR" sz="900" dirty="0" err="1"/>
              <a:t>www.researchgate.net</a:t>
            </a:r>
            <a:r>
              <a:rPr kumimoji="1" lang="en" altLang="ko-KR" sz="900" dirty="0"/>
              <a:t>/</a:t>
            </a:r>
            <a:endParaRPr kumimoji="1" lang="ko-Kore-KR" altLang="en-US" sz="9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CE05EA-D801-6646-B618-1FF1C8D0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50" y="1902728"/>
            <a:ext cx="1970008" cy="35907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24C6E3-E622-6C49-B471-8DD8D42D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437" y="2547064"/>
            <a:ext cx="2171125" cy="30640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F2A1A2-2CC1-D149-9688-E6A68ED37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733" y="1710988"/>
            <a:ext cx="1970008" cy="38962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C6805-F8BF-514F-A5DF-E281FE7C0779}"/>
              </a:ext>
            </a:extLst>
          </p:cNvPr>
          <p:cNvSpPr txBox="1"/>
          <p:nvPr/>
        </p:nvSpPr>
        <p:spPr>
          <a:xfrm>
            <a:off x="395026" y="3405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개념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32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846163" y="887533"/>
            <a:ext cx="264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Fluent-bit</a:t>
            </a:r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 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F27-A2B2-4C43-86D9-F0D2B5C5D612}"/>
              </a:ext>
            </a:extLst>
          </p:cNvPr>
          <p:cNvSpPr txBox="1"/>
          <p:nvPr/>
        </p:nvSpPr>
        <p:spPr>
          <a:xfrm>
            <a:off x="5600080" y="1528795"/>
            <a:ext cx="636663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Fluent Bit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오픈 소스 로그 수집 및 처리 도구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특징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경량 및 빠른 성능</a:t>
            </a:r>
            <a:r>
              <a:rPr lang="en-US" altLang="ko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리소스 제약이 있는 환경에 적합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유연성</a:t>
            </a:r>
            <a:r>
              <a:rPr lang="en-US" altLang="ko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다양한 입력 및 출력 옵션 지원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사용 편의성</a:t>
            </a:r>
            <a:r>
              <a:rPr lang="en-US" altLang="ko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간단한 구성 및 대규모 커뮤니티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주요 기능</a:t>
            </a:r>
            <a:r>
              <a:rPr lang="en-US" altLang="ko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CNCF </a:t>
            </a:r>
            <a:r>
              <a:rPr lang="ko-KR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졸업 프로젝트</a:t>
            </a:r>
            <a:r>
              <a:rPr lang="en-US" altLang="ko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품질 및 커뮤니티 지원 인정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플랫폼 </a:t>
            </a:r>
            <a:r>
              <a:rPr lang="ko-KR" altLang="en-US" sz="16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무관성</a:t>
            </a:r>
            <a:r>
              <a:rPr lang="en-US" altLang="ko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Linux, Windows, macOS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및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BSD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시스템에서 실행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플러그인 기반 아키텍처</a:t>
            </a:r>
            <a:r>
              <a:rPr lang="en-US" altLang="ko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다양한 입력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 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필터 및 출력 플러그인으로 확장 가능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Kubernetes </a:t>
            </a:r>
            <a:r>
              <a:rPr lang="ko-KR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통합</a:t>
            </a:r>
            <a:r>
              <a:rPr lang="en-US" altLang="ko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컨테이너화된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환경과 원활하게 작동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사용 사례</a:t>
            </a:r>
            <a:r>
              <a:rPr lang="en-US" altLang="ko-K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로그 수집 및 분석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메트릭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수집 및 모니터링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추적 데이터 수집 및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1A804-B303-A848-8BCD-6D8F1A1CE130}"/>
              </a:ext>
            </a:extLst>
          </p:cNvPr>
          <p:cNvSpPr txBox="1"/>
          <p:nvPr/>
        </p:nvSpPr>
        <p:spPr>
          <a:xfrm>
            <a:off x="395026" y="340522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Logging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모니터링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61E76E-A8AD-A544-85F6-AB8B3674F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19" y="2475523"/>
            <a:ext cx="4845971" cy="23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7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195577" y="875577"/>
            <a:ext cx="5006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k8s Logging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F27-A2B2-4C43-86D9-F0D2B5C5D612}"/>
              </a:ext>
            </a:extLst>
          </p:cNvPr>
          <p:cNvSpPr txBox="1"/>
          <p:nvPr/>
        </p:nvSpPr>
        <p:spPr>
          <a:xfrm>
            <a:off x="795435" y="1455720"/>
            <a:ext cx="426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Pod Sidecar Pattern</a:t>
            </a:r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 기반의 로그 수집</a:t>
            </a:r>
            <a:endParaRPr lang="en-US" altLang="ko-K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876C1-FAEA-8D4E-B716-9A6899B84101}"/>
              </a:ext>
            </a:extLst>
          </p:cNvPr>
          <p:cNvSpPr txBox="1"/>
          <p:nvPr/>
        </p:nvSpPr>
        <p:spPr>
          <a:xfrm>
            <a:off x="838794" y="4032620"/>
            <a:ext cx="447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Cluster-</a:t>
            </a:r>
            <a:r>
              <a:rPr lang="en-US" altLang="ko-Kore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level</a:t>
            </a:r>
            <a:r>
              <a:rPr lang="en" altLang="ko-Kore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 Pattern</a:t>
            </a:r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 기반의 로그 수집</a:t>
            </a:r>
            <a:endParaRPr lang="en-US" altLang="ko-K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1150D-69F9-8841-91F8-3887FE90B2B6}"/>
              </a:ext>
            </a:extLst>
          </p:cNvPr>
          <p:cNvSpPr txBox="1"/>
          <p:nvPr/>
        </p:nvSpPr>
        <p:spPr>
          <a:xfrm>
            <a:off x="395026" y="340522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Logging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모니터링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4D4114-FEEB-2743-8E48-EE06F876F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30" y="1899043"/>
            <a:ext cx="7073899" cy="20367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288239-35B9-BE49-AD70-A85DE9D9F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130" y="4438129"/>
            <a:ext cx="6738117" cy="21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023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027083" y="3313382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235170" y="3525325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113A653-4ECF-344B-9394-C0824DA8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20" y="2880179"/>
            <a:ext cx="1331914" cy="12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5C79A3-20C3-0C40-826A-133919A64832}"/>
              </a:ext>
            </a:extLst>
          </p:cNvPr>
          <p:cNvSpPr txBox="1"/>
          <p:nvPr/>
        </p:nvSpPr>
        <p:spPr>
          <a:xfrm>
            <a:off x="395026" y="340522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Logging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모니터링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7061E-50D5-E043-8937-22307B03F02C}"/>
              </a:ext>
            </a:extLst>
          </p:cNvPr>
          <p:cNvSpPr txBox="1"/>
          <p:nvPr/>
        </p:nvSpPr>
        <p:spPr>
          <a:xfrm>
            <a:off x="4775227" y="233304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lecture-4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156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571522" y="887533"/>
            <a:ext cx="239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N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amespace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4930197" y="1938594"/>
            <a:ext cx="67454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effectLst/>
                <a:latin typeface="+mn-ea"/>
              </a:rPr>
              <a:t>쿠버네티스</a:t>
            </a:r>
            <a:r>
              <a:rPr lang="ko-KR" altLang="en-US" sz="1600" b="0" i="0" dirty="0">
                <a:effectLst/>
                <a:latin typeface="+mn-ea"/>
              </a:rPr>
              <a:t> 클러스터내에서 논리적인 분리 단위 이며 </a:t>
            </a:r>
            <a:r>
              <a:rPr lang="ko-KR" altLang="en-US" sz="1600" b="0" i="0" dirty="0" err="1">
                <a:effectLst/>
                <a:latin typeface="+mn-ea"/>
              </a:rPr>
              <a:t>쿠버네티스의</a:t>
            </a:r>
            <a:r>
              <a:rPr lang="ko-KR" altLang="en-US" sz="1600" b="0" i="0" dirty="0">
                <a:effectLst/>
                <a:latin typeface="+mn-ea"/>
              </a:rPr>
              <a:t> </a:t>
            </a:r>
            <a:r>
              <a:rPr lang="en" altLang="ko-Kore-KR" sz="1600" b="0" i="0" dirty="0">
                <a:effectLst/>
                <a:latin typeface="+mn-ea"/>
              </a:rPr>
              <a:t>Namespace </a:t>
            </a:r>
            <a:r>
              <a:rPr lang="ko-KR" altLang="en-US" sz="1600" b="0" i="0" dirty="0">
                <a:effectLst/>
                <a:latin typeface="+mn-ea"/>
              </a:rPr>
              <a:t>별로 리소스를 구분되어 </a:t>
            </a:r>
            <a:r>
              <a:rPr lang="ko-KR" altLang="en-US" sz="1600" dirty="0">
                <a:latin typeface="+mn-ea"/>
              </a:rPr>
              <a:t>있음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+mn-ea"/>
              </a:rPr>
              <a:t>Pod, Deployment, Service</a:t>
            </a:r>
            <a:r>
              <a:rPr lang="ko-KR" altLang="en-US" sz="1600" dirty="0">
                <a:latin typeface="+mn-ea"/>
              </a:rPr>
              <a:t>와 같은 여러 오브젝트들을 하나의 </a:t>
            </a:r>
            <a:r>
              <a:rPr lang="en" altLang="ko-Kore-KR" sz="1600" dirty="0">
                <a:latin typeface="+mn-ea"/>
              </a:rPr>
              <a:t>Namespace</a:t>
            </a:r>
            <a:r>
              <a:rPr lang="ko-KR" altLang="en-US" sz="1600" dirty="0">
                <a:latin typeface="+mn-ea"/>
              </a:rPr>
              <a:t>로 </a:t>
            </a:r>
            <a:r>
              <a:rPr lang="ko-KR" altLang="en-US" sz="1600" dirty="0" err="1">
                <a:latin typeface="+mn-ea"/>
              </a:rPr>
              <a:t>그룹핑</a:t>
            </a:r>
            <a:r>
              <a:rPr lang="ko-KR" altLang="en-US" sz="1600" dirty="0">
                <a:latin typeface="+mn-ea"/>
              </a:rPr>
              <a:t> 해서 함께 관리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</a:rPr>
              <a:t>쿠버네티스</a:t>
            </a:r>
            <a:r>
              <a:rPr lang="ko-KR" altLang="en-US" sz="1600" dirty="0">
                <a:latin typeface="+mn-ea"/>
              </a:rPr>
              <a:t> 상의 </a:t>
            </a:r>
            <a:r>
              <a:rPr lang="en" altLang="ko-Kore-KR" sz="1600" dirty="0">
                <a:latin typeface="+mn-ea"/>
              </a:rPr>
              <a:t>API </a:t>
            </a:r>
            <a:r>
              <a:rPr lang="ko-KR" altLang="en-US" sz="1600" dirty="0">
                <a:latin typeface="+mn-ea"/>
              </a:rPr>
              <a:t>오브젝트를 논리적으로 구분하여 </a:t>
            </a:r>
            <a:r>
              <a:rPr lang="ko-KR" altLang="en-US" sz="1600" dirty="0" err="1">
                <a:latin typeface="+mn-ea"/>
              </a:rPr>
              <a:t>그룹핑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논리적인 그룹에 대하여 접근권한 관리</a:t>
            </a:r>
            <a:r>
              <a:rPr lang="en-US" altLang="ko-KR" sz="1600" dirty="0">
                <a:latin typeface="+mn-ea"/>
              </a:rPr>
              <a:t>, </a:t>
            </a:r>
            <a:r>
              <a:rPr lang="en" altLang="ko-Kore-KR" sz="1600" dirty="0">
                <a:latin typeface="+mn-ea"/>
              </a:rPr>
              <a:t>CPU &amp; Memory </a:t>
            </a:r>
            <a:r>
              <a:rPr lang="ko-KR" altLang="en-US" sz="1600" dirty="0">
                <a:latin typeface="+mn-ea"/>
              </a:rPr>
              <a:t>등 리소스 제한 가능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사용자 목적에 맞추어 결정 가능하며 정답은 없음 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팀 단위 </a:t>
            </a:r>
            <a:r>
              <a:rPr lang="en" altLang="ko-Kore-KR" sz="1600" dirty="0">
                <a:latin typeface="+mn-ea"/>
              </a:rPr>
              <a:t>Namespace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환경 단위 </a:t>
            </a:r>
            <a:r>
              <a:rPr lang="en" altLang="ko-Kore-KR" sz="1600" dirty="0">
                <a:latin typeface="+mn-ea"/>
              </a:rPr>
              <a:t>Namespace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서비스 단위 </a:t>
            </a:r>
            <a:r>
              <a:rPr lang="en" altLang="ko-Kore-KR" sz="1600" dirty="0">
                <a:latin typeface="+mn-ea"/>
              </a:rPr>
              <a:t>Namespa</a:t>
            </a:r>
            <a:r>
              <a:rPr lang="en" altLang="ko-Kore-KR" sz="1600" b="0" i="0" dirty="0">
                <a:solidFill>
                  <a:srgbClr val="ECECEC"/>
                </a:solidFill>
                <a:effectLst/>
                <a:latin typeface="+mn-ea"/>
              </a:rPr>
              <a:t>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ore-KR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4B09-E3F6-1648-B628-4FD4034A6C67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2EDEE6-1463-6644-B1A1-83C32A09B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" y="2342022"/>
            <a:ext cx="3776831" cy="26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57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571522" y="887533"/>
            <a:ext cx="239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ConfigMap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4303059" y="1752673"/>
            <a:ext cx="73420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컨피그맵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configmap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컨테이너에서 필요한 환경설정 내용을 컨테이너와 분리해서 제공해 주기 위한 기능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직접 환경변수를 관리하지 않고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ConfigMap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분리하여 목적에 따라 설정 데이터를 다르게 주입할 수 있도록 지원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클라우드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네이티브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아키텍처에서 컨테이너는 변하지 않는 자원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이어야 한다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개발할때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사용하는 컨테이너와 운영 서비스용 컨테이너가 동일해야 하며 그래야만 개발과 서비스 사이의 환경 차이에서 오는 잠재적 문제를 제거 가능하다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개발용과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서비스용에서는 서로 다른 설정이 필요하며 이런 경우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사용하는 것이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ConfigMap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이다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72F5-9BB9-664A-A09E-D11B172929FA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6B9D3B-E543-0E45-9731-3F1C158C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69" y="2180491"/>
            <a:ext cx="3222344" cy="37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59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968506" y="905056"/>
            <a:ext cx="239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Secret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5325035" y="1998893"/>
            <a:ext cx="65522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Password, API key, SSH key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 보안이 중요한 정보를 컨테이너에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주입해야할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때 사용되는 리소스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ConfigMap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사용법은 비슷하다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다만 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ConfigMap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민감하지 않은 설정 정보를 컨테이너에 주입하는 게 목적이라면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Secret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반대로 민감한 정보를 안전하게 컨테이너에 주입하는 게 목적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Kubentes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기본적으로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Secret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etcd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저장하는데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Base64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인코딩을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Secret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Opaque (generic)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ockerconfigjson</a:t>
            </a: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service-account-token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382F8-E466-EA4A-9509-0E7686698061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0A80D2-515C-C54E-84ED-5C637984B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88" y="2453643"/>
            <a:ext cx="4127324" cy="28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037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027083" y="3313382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235170" y="3525325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69634" name="Picture 2">
            <a:extLst>
              <a:ext uri="{FF2B5EF4-FFF2-40B4-BE49-F238E27FC236}">
                <a16:creationId xmlns:a16="http://schemas.microsoft.com/office/drawing/2014/main" id="{3A8D05C2-36FD-2C43-B5C3-8B4A9E83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68" y="3074290"/>
            <a:ext cx="931169" cy="90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>
            <a:extLst>
              <a:ext uri="{FF2B5EF4-FFF2-40B4-BE49-F238E27FC236}">
                <a16:creationId xmlns:a16="http://schemas.microsoft.com/office/drawing/2014/main" id="{82D281F1-7B39-5240-8176-C3FD690C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492" y="3014088"/>
            <a:ext cx="993313" cy="9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C3776B-7831-4F46-B521-54D951233914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A40CD3-613C-E944-83B4-2BABB2818E60}"/>
              </a:ext>
            </a:extLst>
          </p:cNvPr>
          <p:cNvSpPr txBox="1"/>
          <p:nvPr/>
        </p:nvSpPr>
        <p:spPr>
          <a:xfrm>
            <a:off x="4775227" y="2333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lecture-5-1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24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134005" y="887533"/>
            <a:ext cx="374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Kubernetes volume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6642847" y="1988551"/>
            <a:ext cx="50820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Volume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컨테이너 내부 또는 컨테이너 간에 데이터를 저장하고 공유하기 위한 추상적인 개념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볼륨은 컨테이너의 파일 시스템과 연결되며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파일이나 데이터를 컨테이너 간에 전달하거나 지속적으로 저장할 수 있도록 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EmptyDir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HostPath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NFS, AZURE Disk, AWS EBS, GCP PD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 다양한 종류의 볼륨들을 지원하여 스토리지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백엔드와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통합된 볼륨 유형을 사용할 수 있음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81340-417F-6347-9285-16F7001E2CB5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5AF5F-8B98-934F-8694-94CBB46A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2" y="2189937"/>
            <a:ext cx="5289338" cy="30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746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134005" y="887533"/>
            <a:ext cx="374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Kubernetes volume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5585012" y="2085059"/>
            <a:ext cx="52294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volume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emptyDir</a:t>
            </a: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hostPath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pv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pvc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emptyDir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컨테이너들끼리 데이터를 공유하기 위해서 볼륨을 사용하는 것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최초 볼륨이 생성될 때 볼륨 내용이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비어있기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때문에 </a:t>
            </a:r>
            <a:r>
              <a:rPr lang="en" altLang="ko-Kore-KR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emptyDir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로 명명됨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이 볼륨은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파드안에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생성되기 때문에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파드에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문제가 생겨 재생성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되면 데이터가 없어짐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525E6-617C-6F4E-8921-3EE7D0842730}"/>
              </a:ext>
            </a:extLst>
          </p:cNvPr>
          <p:cNvSpPr txBox="1"/>
          <p:nvPr/>
        </p:nvSpPr>
        <p:spPr>
          <a:xfrm>
            <a:off x="1041601" y="4899657"/>
            <a:ext cx="35269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m.blog.naver.com</a:t>
            </a:r>
            <a:r>
              <a:rPr kumimoji="1" lang="en" altLang="ko-Kore-KR" sz="1000" dirty="0"/>
              <a:t>/</a:t>
            </a:r>
            <a:r>
              <a:rPr kumimoji="1" lang="en" altLang="ko-Kore-KR" sz="1000" dirty="0" err="1"/>
              <a:t>freepsw</a:t>
            </a:r>
            <a:r>
              <a:rPr kumimoji="1" lang="en" altLang="ko-Kore-KR" sz="1000" dirty="0"/>
              <a:t>/222005161870?view=img_2</a:t>
            </a:r>
            <a:endParaRPr kumimoji="1" lang="ko-Kore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3C61E-7A1A-5146-ABA6-5E9758BDCBD5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E1147-2D79-D840-A471-CD1B52FDA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10" y="2448699"/>
            <a:ext cx="3995025" cy="23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30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134005" y="887533"/>
            <a:ext cx="374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Kubernetes volume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5558118" y="2599058"/>
            <a:ext cx="61667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HostPath</a:t>
            </a: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파드들이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올라가진 노드의 </a:t>
            </a:r>
            <a:r>
              <a:rPr lang="en" altLang="ko-Kore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path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볼륨으로써 사용</a:t>
            </a:r>
            <a:endParaRPr lang="en-US" altLang="ko-KR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emptyDir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이랑 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다른점은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" altLang="ko-Kore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path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파드들이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공유하기 때문에 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파드가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죽어도 노드의 볼륨은 안 죽음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문제점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 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2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가 죽어서 노드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이 아닌 노드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2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에 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2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가 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재생성되면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노드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의 볼륨 이용 불가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669FD-3430-AF41-A4A9-DB19268D7A13}"/>
              </a:ext>
            </a:extLst>
          </p:cNvPr>
          <p:cNvSpPr txBox="1"/>
          <p:nvPr/>
        </p:nvSpPr>
        <p:spPr>
          <a:xfrm>
            <a:off x="990701" y="4907943"/>
            <a:ext cx="35269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m.blog.naver.com</a:t>
            </a:r>
            <a:r>
              <a:rPr kumimoji="1" lang="en" altLang="ko-Kore-KR" sz="1000" dirty="0"/>
              <a:t>/</a:t>
            </a:r>
            <a:r>
              <a:rPr kumimoji="1" lang="en" altLang="ko-Kore-KR" sz="1000" dirty="0" err="1"/>
              <a:t>freepsw</a:t>
            </a:r>
            <a:r>
              <a:rPr kumimoji="1" lang="en" altLang="ko-Kore-KR" sz="1000" dirty="0"/>
              <a:t>/222005161870?view=img_2</a:t>
            </a:r>
            <a:endParaRPr kumimoji="1" lang="ko-Kore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5F2D1-8310-6E49-8B72-789F54A88128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8429F6-BFB8-A743-8741-B5178D15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38" y="2441606"/>
            <a:ext cx="4423924" cy="23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3027636" y="884135"/>
            <a:ext cx="629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Pretendard Variable"/>
              </a:rPr>
              <a:t>도커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Pretendard Variable"/>
              </a:rPr>
              <a:t> 컨테이너로 서비스를 한다는 것은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Pretendard Variable"/>
              </a:rPr>
              <a:t>?</a:t>
            </a:r>
            <a:endParaRPr lang="ko-KR" altLang="en-US" sz="2400" b="1" i="0" dirty="0">
              <a:solidFill>
                <a:schemeClr val="bg1"/>
              </a:solidFill>
              <a:effectLst/>
              <a:latin typeface="Pretendard Variable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BE9168-CFB7-9541-8B7C-39698A8D5DBC}"/>
              </a:ext>
            </a:extLst>
          </p:cNvPr>
          <p:cNvSpPr txBox="1"/>
          <p:nvPr/>
        </p:nvSpPr>
        <p:spPr>
          <a:xfrm>
            <a:off x="4933546" y="1767007"/>
            <a:ext cx="63076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ore-KR" altLang="en-US" dirty="0">
                <a:solidFill>
                  <a:srgbClr val="333333"/>
                </a:solidFill>
                <a:latin typeface="Pretendard Variable"/>
              </a:rPr>
              <a:t>장점</a:t>
            </a:r>
            <a:endParaRPr lang="en-US" altLang="ko-Kore-KR" dirty="0">
              <a:solidFill>
                <a:srgbClr val="333333"/>
              </a:solidFill>
              <a:latin typeface="Pretendard Variabl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CPU limit, Memory limit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등의 시스템 자원을 효율적으로 활용이 가능하고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+mj-ea"/>
                <a:ea typeface="+mj-ea"/>
              </a:rPr>
              <a:t>도커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이미지 안에 서비스 운영에 필요한 모든 것들이 들어 있어 개발자들이 손쉽게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+mj-ea"/>
                <a:ea typeface="+mj-ea"/>
              </a:rPr>
              <a:t>개발및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협업 용이</a:t>
            </a:r>
            <a:endParaRPr lang="en-US" altLang="ko-KR" sz="14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+mj-ea"/>
                <a:ea typeface="+mj-ea"/>
              </a:rPr>
              <a:t>도커컨테이너는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배포가 쉽고 빠르며 시스템 의존성을 쉽게 업그레이드할 수 있어 스케일 아웃에 용이</a:t>
            </a:r>
            <a:endParaRPr lang="en-US" altLang="ko-KR" sz="14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+mj-ea"/>
                <a:ea typeface="+mj-ea"/>
              </a:rPr>
              <a:t>가상머신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보다 확장성 및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리소스 효율적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활용 면에서 뛰어남</a:t>
            </a:r>
            <a:endParaRPr lang="en-US" altLang="ko-KR" sz="14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95D57-5A65-DC43-9F39-72E0B7233043}"/>
              </a:ext>
            </a:extLst>
          </p:cNvPr>
          <p:cNvSpPr txBox="1"/>
          <p:nvPr/>
        </p:nvSpPr>
        <p:spPr>
          <a:xfrm>
            <a:off x="4844915" y="4460894"/>
            <a:ext cx="6707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Pretendard Variable"/>
              </a:rPr>
              <a:t>단점</a:t>
            </a:r>
            <a:endParaRPr lang="en-US" altLang="ko-KR" b="0" i="0" dirty="0">
              <a:solidFill>
                <a:srgbClr val="333333"/>
              </a:solidFill>
              <a:effectLst/>
              <a:latin typeface="Pretendard Variabl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하지만 이렇게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+mn-ea"/>
              </a:rPr>
              <a:t>컨테이너화된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 애플리케이션도 역시 관리를 해야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한다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+mn-ea"/>
              </a:rPr>
              <a:t>컨테이너화된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 어플리케이션이 다운이 되면 직접 재실행 시켜야 한다</a:t>
            </a:r>
            <a:endParaRPr lang="ko-Kore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F8836-4D09-CB46-BBA1-E46AC4A3A405}"/>
              </a:ext>
            </a:extLst>
          </p:cNvPr>
          <p:cNvSpPr txBox="1"/>
          <p:nvPr/>
        </p:nvSpPr>
        <p:spPr>
          <a:xfrm>
            <a:off x="395026" y="3405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개념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06D801-DB09-4C4F-8A4E-1751E2F62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5" y="2663687"/>
            <a:ext cx="3946312" cy="245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363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134005" y="887533"/>
            <a:ext cx="374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Kubernetes volume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6015318" y="2331312"/>
            <a:ext cx="57625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PV/PVC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PV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볼륨 자체를 뜻하며 클러스터 안에서 자원으로 다룬다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파드와는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별개로 관리되고 별도의 생명 주기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en" altLang="ko-Kore-KR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LifeCycle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)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가 있다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PVC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사용자가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PV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에 하는 요청이다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k8s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볼륨을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직접 할당하는 방식이 아닌 중간에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pvc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둠으로써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사용할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스토리지를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분리함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정적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프로비저닝</a:t>
            </a:r>
            <a:endParaRPr lang="ko-KR" altLang="en-U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동적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프로비저닝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14A72-2285-194E-A117-4C4EDD52D252}"/>
              </a:ext>
            </a:extLst>
          </p:cNvPr>
          <p:cNvSpPr txBox="1"/>
          <p:nvPr/>
        </p:nvSpPr>
        <p:spPr>
          <a:xfrm>
            <a:off x="1209644" y="4609450"/>
            <a:ext cx="35269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000" dirty="0"/>
              <a:t>https://</a:t>
            </a:r>
            <a:r>
              <a:rPr kumimoji="1" lang="en" altLang="ko-Kore-KR" sz="1000" dirty="0" err="1"/>
              <a:t>m.blog.naver.com</a:t>
            </a:r>
            <a:r>
              <a:rPr kumimoji="1" lang="en" altLang="ko-Kore-KR" sz="1000" dirty="0"/>
              <a:t>/</a:t>
            </a:r>
            <a:r>
              <a:rPr kumimoji="1" lang="en" altLang="ko-Kore-KR" sz="1000" dirty="0" err="1"/>
              <a:t>freepsw</a:t>
            </a:r>
            <a:r>
              <a:rPr kumimoji="1" lang="en" altLang="ko-Kore-KR" sz="1000" dirty="0"/>
              <a:t>/222005161870?view=img_2</a:t>
            </a:r>
            <a:endParaRPr kumimoji="1" lang="ko-Kore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98065-12B9-5649-AC1A-1E361FA7EF32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A8D893-231B-B249-B7CB-9860844C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38" y="2146299"/>
            <a:ext cx="5127734" cy="226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58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134005" y="887533"/>
            <a:ext cx="374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Kubernetes volume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5568801" y="1892864"/>
            <a:ext cx="620907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Dynamic Provisioning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CSI(Container Storage Interface) Container Orchestrator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와 다양한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Storage Provider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간의 인터페이스를 담당하며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PersistentVolume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을 자동으로 생성할 수 있다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StorageClass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CSI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의 구현체를 가리키는 오브젝트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주요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스토리지의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Privisioner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AWS EBS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GCE PD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Glusterfs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NFS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Ceph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RBD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Azure Disk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Longhorn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Local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Local Path Provisioner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github.com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/rancher/local-path-provisioner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9D083-39F6-4E4F-9F1E-D8FC617A4A7B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C0AA9-F299-D343-9ADA-B69EE0D8D459}"/>
              </a:ext>
            </a:extLst>
          </p:cNvPr>
          <p:cNvSpPr txBox="1"/>
          <p:nvPr/>
        </p:nvSpPr>
        <p:spPr>
          <a:xfrm>
            <a:off x="1326776" y="4697506"/>
            <a:ext cx="2000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kumimoji="1" lang="en" altLang="ko-Kore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waspro.tistory.com</a:t>
            </a:r>
            <a:r>
              <a:rPr kumimoji="1" lang="en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/771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91F5ED-D343-B54F-AAA1-9055BDE8C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45" y="2402370"/>
            <a:ext cx="4474356" cy="22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977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653958" y="887533"/>
            <a:ext cx="374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Longhorn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6752943" y="2193579"/>
            <a:ext cx="50249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위한 가볍고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신뢰할만한 그리고 손쉽게 분산된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Block Storage system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Container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기반의 마이크로서비스형태의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volume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관리를 수행하고 각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disk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controller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통해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replication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수행한다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기반으로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Persistent volume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제공 및 사용에 초점이 맞추어진 분산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Block Storage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BEF59-952A-F74B-ABA5-F93FAB4A94F4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4C34E6-5196-3542-8E8D-010452A94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69" y="1932030"/>
            <a:ext cx="5468626" cy="35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22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228434" y="883946"/>
            <a:ext cx="500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Pod &amp; Container </a:t>
            </a:r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리소스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관리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5638800" y="1916962"/>
            <a:ext cx="62384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Request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리소스를 사용할 때 특정 용량을 요청하는 것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(CPU/Memory)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요청을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하게되면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스케줄러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정확하게는 컨테이너를 제어하는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kubelet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요청한 만큼을 사용할 수 있도록 보장해준다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요청한 양을 모두 사용하던 적게 사용하던 상관없이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kubelet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요청한 만큼의 용량을 확보해서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파드에게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제공한다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container process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사용량은 이것을 넘지 못한다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Hard limit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정도로 생각하면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된다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Requests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설정했다면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limits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requests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보다 크거나 같은 값이어야 한다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Requests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더 큰 값으로 설정할 경우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deploy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 에러가 발생한다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Requests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설정하지 않은 채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limits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설정한다면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requests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limits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동일한 값으로 설정된다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참고로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requests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설정했지만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limits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설정하지 않을 수도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물론 둘 다 설정하지 않아도 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CPU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Memory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둘 중에 하나만 설정할 수도 있다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1ACB6-D7BA-204F-95D7-478505D1C32F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6FBB7-553B-8243-86F9-8A5F818C0716}"/>
              </a:ext>
            </a:extLst>
          </p:cNvPr>
          <p:cNvSpPr txBox="1"/>
          <p:nvPr/>
        </p:nvSpPr>
        <p:spPr>
          <a:xfrm>
            <a:off x="910316" y="5127533"/>
            <a:ext cx="4594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" altLang="ko-Kore-KR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faun.pub</a:t>
            </a:r>
            <a:r>
              <a:rPr kumimoji="1" lang="en" altLang="ko-Kore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/kubernetes-chronicles-k8s-04-k8s-series-pod-resource-request-limits-49ac0cf67ae6</a:t>
            </a:r>
            <a:endParaRPr kumimoji="1" lang="ko-Kore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7423D-82DD-7641-9F53-447FCB56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6" y="2551533"/>
            <a:ext cx="4519463" cy="25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37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959579" y="883946"/>
            <a:ext cx="143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ETCD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7A719-6E13-0F48-8978-E435635189D3}"/>
              </a:ext>
            </a:extLst>
          </p:cNvPr>
          <p:cNvSpPr txBox="1"/>
          <p:nvPr/>
        </p:nvSpPr>
        <p:spPr>
          <a:xfrm>
            <a:off x="3003177" y="1598784"/>
            <a:ext cx="835510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필요한 중요한 정보를 보관하고 관리하는 데 사용되는 분산 오픈소스 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-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값 저장소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lang="e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8s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위한 구성 데이터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상태 데이터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메타데이터를 관리한다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쿠버네티스가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etcd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사용하는 방법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모든 객체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Pot,Deploy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)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매니페스트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파일로 저장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해당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매니페스트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파일을 </a:t>
            </a: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etcd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에 저장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etcd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에 저장된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매니페스트의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상태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Desired)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와 동일하게 클러스터를 유지하려고 함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쿠버네티스는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Server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통해서만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etcd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CRUD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etcd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의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/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registry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아래에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key/value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형식으로 리소스 저장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RAFT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알고리즘으로 리더를 선출해야 해서 홀수로 구성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권장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ETCD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를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선택하는 이유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완전한 복제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</a:t>
            </a: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etcd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클러스터의 각 노드는 전체 데이터 저장소에 액세스할 수 있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음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고가용성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 </a:t>
            </a: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etcd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단일 장애 지점이 없으며 하드웨어 장애와 네트워크 파티션을 적절하게 견디도록 설계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안정적인 일관성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 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모든 데이터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'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읽기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'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작업은 모든 클러스터에 걸쳐 최신 데이터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'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쓰기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'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작업을 반환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빠른 속도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 </a:t>
            </a: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etcd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초당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10,000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번의 쓰기로 벤치마크 됨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보안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 </a:t>
            </a: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etcd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자동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TLS(Transport Layer Security)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와 선택 사항인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SSL(Secure Socket Layer)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클라이언트 인증서를 지원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단순성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: 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단순한 웹 앱부터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Kubernetes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와 같은 매우 복잡한 컨테이너 오케스트레이션 엔진에 이르기까지 어느 애플리케이션이나 데이터를 읽고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HTTP/JSON 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툴을 사용하여 </a:t>
            </a: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etcd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에 데이터를 쓸 수 있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음</a:t>
            </a:r>
            <a:endParaRPr lang="en-US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DCA3EE-ABB1-D84F-A6F6-64AECB253412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1611A4-1F87-1941-83AF-A58CA561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61" y="2554999"/>
            <a:ext cx="1378638" cy="145119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068E5EF6-C73C-7348-872C-6AE99BEF9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3515" y="4587678"/>
            <a:ext cx="1028461" cy="9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4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74990" y="887533"/>
            <a:ext cx="143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ETCD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E988F-4187-A843-971A-128824BB6E9A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32B433-339C-214A-B7C6-30B5CAAA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97" y="1724129"/>
            <a:ext cx="7632065" cy="43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276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3557544" y="3802887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4765631" y="4014830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81922" name="Picture 2">
            <a:extLst>
              <a:ext uri="{FF2B5EF4-FFF2-40B4-BE49-F238E27FC236}">
                <a16:creationId xmlns:a16="http://schemas.microsoft.com/office/drawing/2014/main" id="{276242CE-83FB-6843-BB58-87EBEE1EA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753" y="3240300"/>
            <a:ext cx="811399" cy="7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4" name="Picture 4">
            <a:extLst>
              <a:ext uri="{FF2B5EF4-FFF2-40B4-BE49-F238E27FC236}">
                <a16:creationId xmlns:a16="http://schemas.microsoft.com/office/drawing/2014/main" id="{7E8FB437-CC9C-EE40-93C3-F906D728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65" y="4212453"/>
            <a:ext cx="796826" cy="7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6" name="Picture 6">
            <a:extLst>
              <a:ext uri="{FF2B5EF4-FFF2-40B4-BE49-F238E27FC236}">
                <a16:creationId xmlns:a16="http://schemas.microsoft.com/office/drawing/2014/main" id="{0A90567B-8D79-0243-9986-0A856FB5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34" y="3217273"/>
            <a:ext cx="811399" cy="7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8" name="Picture 8">
            <a:extLst>
              <a:ext uri="{FF2B5EF4-FFF2-40B4-BE49-F238E27FC236}">
                <a16:creationId xmlns:a16="http://schemas.microsoft.com/office/drawing/2014/main" id="{F9061067-C1C6-8E43-AF11-B0BA3D81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68" y="4212453"/>
            <a:ext cx="796824" cy="7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F59C55-CD3A-A64C-9678-19F84BB68D9B}"/>
              </a:ext>
            </a:extLst>
          </p:cNvPr>
          <p:cNvSpPr txBox="1"/>
          <p:nvPr/>
        </p:nvSpPr>
        <p:spPr>
          <a:xfrm>
            <a:off x="395026" y="34052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리소스 관리 및 볼륨</a:t>
            </a:r>
            <a:endParaRPr kumimoji="1" lang="en" altLang="ko-Kore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0FB7DF-DB62-BB44-A89A-3E58B4777B89}"/>
              </a:ext>
            </a:extLst>
          </p:cNvPr>
          <p:cNvSpPr txBox="1"/>
          <p:nvPr/>
        </p:nvSpPr>
        <p:spPr>
          <a:xfrm>
            <a:off x="4775227" y="23330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lecture-5-2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77208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594492" y="921066"/>
            <a:ext cx="5006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CI/CD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F27-A2B2-4C43-86D9-F0D2B5C5D612}"/>
              </a:ext>
            </a:extLst>
          </p:cNvPr>
          <p:cNvSpPr txBox="1"/>
          <p:nvPr/>
        </p:nvSpPr>
        <p:spPr>
          <a:xfrm>
            <a:off x="4922964" y="1806986"/>
            <a:ext cx="685490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CI (Continuous Integration)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지속적 통합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(</a:t>
            </a:r>
            <a:r>
              <a:rPr lang="en" altLang="ko-Kore-KR" sz="1600" dirty="0">
                <a:solidFill>
                  <a:srgbClr val="333333"/>
                </a:solidFill>
                <a:latin typeface="+mn-ea"/>
              </a:rPr>
              <a:t>Continuous Integration)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의 약자로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소프트웨어 개발 프로세스의 일부로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개발자가 코드를 변경할 때마다 자동으로 코드를 빌드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테스트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통합하는 과정을 의미</a:t>
            </a:r>
            <a:endParaRPr lang="en-US" altLang="ko-KR" sz="1600" b="0" i="0" dirty="0">
              <a:solidFill>
                <a:srgbClr val="E3E3E3"/>
              </a:solidFill>
              <a:effectLst/>
              <a:latin typeface="Google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</a:rPr>
              <a:t>대표적인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+mn-ea"/>
              </a:rPr>
              <a:t>CI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</a:rPr>
              <a:t>툴 </a:t>
            </a:r>
            <a:endParaRPr lang="en-US" altLang="ko-KR" sz="1600" b="0" i="0" dirty="0">
              <a:solidFill>
                <a:srgbClr val="333333"/>
              </a:solidFill>
              <a:effectLst/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Jenkins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+mn-ea"/>
              </a:rPr>
              <a:t>gitlab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-runner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k8s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에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CI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영역 </a:t>
            </a:r>
            <a:endParaRPr lang="en-US" altLang="ko-KR" sz="1600" dirty="0">
              <a:solidFill>
                <a:srgbClr val="333333"/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git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소스 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git repository , docker build/push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nexus , docker-hub image registry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CD (Continuous Delivery)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지속적 통합을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통해 배포의 자동화를 제공하는 방식</a:t>
            </a:r>
            <a:endParaRPr lang="en-US" altLang="ko-KR" sz="1600" dirty="0">
              <a:solidFill>
                <a:srgbClr val="333333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</a:rPr>
              <a:t>대표적인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+mn-ea"/>
              </a:rPr>
              <a:t>C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D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</a:rPr>
              <a:t>툴 </a:t>
            </a:r>
            <a:endParaRPr lang="en-US" altLang="ko-KR" sz="1600" b="0" i="0" dirty="0">
              <a:solidFill>
                <a:srgbClr val="333333"/>
              </a:solidFill>
              <a:effectLst/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+mn-ea"/>
              </a:rPr>
              <a:t>argocd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 ,Jenkins , </a:t>
            </a:r>
            <a:r>
              <a:rPr lang="en-US" altLang="ko-KR" sz="1400" dirty="0" err="1">
                <a:solidFill>
                  <a:srgbClr val="333333"/>
                </a:solidFill>
                <a:latin typeface="+mn-ea"/>
              </a:rPr>
              <a:t>kubectl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 , helm, </a:t>
            </a:r>
            <a:r>
              <a:rPr lang="en-US" altLang="ko-KR" sz="1400" dirty="0" err="1">
                <a:solidFill>
                  <a:srgbClr val="333333"/>
                </a:solidFill>
                <a:latin typeface="+mn-ea"/>
              </a:rPr>
              <a:t>kustomization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k8s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에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CD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영역 </a:t>
            </a:r>
            <a:endParaRPr lang="en-US" altLang="ko-KR" sz="1600" dirty="0">
              <a:solidFill>
                <a:srgbClr val="333333"/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+mn-ea"/>
              </a:rPr>
              <a:t>gitOps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nexus , docker-hub image registry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k8s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배포</a:t>
            </a:r>
            <a:endParaRPr lang="en-US" altLang="ko-KR" sz="14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D7E5E-4DE4-754F-ABFA-D62B1AEE1CB9}"/>
              </a:ext>
            </a:extLst>
          </p:cNvPr>
          <p:cNvSpPr txBox="1"/>
          <p:nvPr/>
        </p:nvSpPr>
        <p:spPr>
          <a:xfrm>
            <a:off x="395026" y="34052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환경에서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CI/CD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F6D136-2446-A349-B3CC-25C70486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5" y="2616536"/>
            <a:ext cx="4211189" cy="21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40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86719" y="856363"/>
            <a:ext cx="5006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gitOps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F27-A2B2-4C43-86D9-F0D2B5C5D612}"/>
              </a:ext>
            </a:extLst>
          </p:cNvPr>
          <p:cNvSpPr txBox="1"/>
          <p:nvPr/>
        </p:nvSpPr>
        <p:spPr>
          <a:xfrm>
            <a:off x="5781262" y="1752673"/>
            <a:ext cx="5996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배포에 관련된 모든 것을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선언형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기술서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(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Declarative Descriptions)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형태로 작성하여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Config Repository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에서 관리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Config Repository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의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선언형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기술서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와 운영 환경 간 상태 차이가 없도록 유지시켜주는 자동화 시스템을 구성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배포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인프라 변경 작업은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남겨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리뷰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 추후 버그 및 장애 등 변경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작업  추적 가능토록 함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 repository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github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gitlab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gitea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deployment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argocd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Jenkins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flux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0C3BA-B7D8-F84A-8D07-99C64AD6DFD6}"/>
              </a:ext>
            </a:extLst>
          </p:cNvPr>
          <p:cNvSpPr txBox="1"/>
          <p:nvPr/>
        </p:nvSpPr>
        <p:spPr>
          <a:xfrm>
            <a:off x="395026" y="34052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환경에서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CI/CD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E26D1-547E-DE4F-B14F-51761B664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94" y="2194169"/>
            <a:ext cx="4553284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24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730653" y="887533"/>
            <a:ext cx="2873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kustomize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F27-A2B2-4C43-86D9-F0D2B5C5D612}"/>
              </a:ext>
            </a:extLst>
          </p:cNvPr>
          <p:cNvSpPr txBox="1"/>
          <p:nvPr/>
        </p:nvSpPr>
        <p:spPr>
          <a:xfrm>
            <a:off x="5654206" y="2000149"/>
            <a:ext cx="612366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effectLst/>
                <a:latin typeface="+mn-ea"/>
              </a:rPr>
              <a:t>Kustomize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는 </a:t>
            </a:r>
            <a:r>
              <a:rPr lang="en" altLang="ko-Kore-KR" b="0" i="0" u="none" strike="noStrike" dirty="0">
                <a:effectLst/>
                <a:latin typeface="+mn-ea"/>
              </a:rPr>
              <a:t>kustomization </a:t>
            </a:r>
            <a:r>
              <a:rPr lang="ko-KR" altLang="en-US" b="0" i="0" u="none" strike="noStrike" dirty="0">
                <a:effectLst/>
                <a:latin typeface="+mn-ea"/>
              </a:rPr>
              <a:t>파일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을 통해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쿠버네티스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오브젝트를 사용자가 원하는 대로 변경하는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+mn-ea"/>
              </a:rPr>
              <a:t>customize)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독립형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도구이다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>
                <a:solidFill>
                  <a:srgbClr val="000000"/>
                </a:solidFill>
                <a:latin typeface="+mn-ea"/>
              </a:rPr>
              <a:t>kubernetes</a:t>
            </a:r>
            <a:r>
              <a:rPr lang="en" altLang="ko-Kore-KR" dirty="0">
                <a:solidFill>
                  <a:srgbClr val="000000"/>
                </a:solidFill>
                <a:latin typeface="+mn-ea"/>
              </a:rPr>
              <a:t> resource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설정들을 </a:t>
            </a:r>
            <a:r>
              <a:rPr lang="en" altLang="ko-Kore-KR" dirty="0">
                <a:solidFill>
                  <a:srgbClr val="000000"/>
                </a:solidFill>
                <a:latin typeface="+mn-ea"/>
              </a:rPr>
              <a:t>customize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할 수 있는 도구이다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+mn-ea"/>
              </a:rPr>
              <a:t>kustomize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 build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k8s manifest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만든다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+mn-ea"/>
              </a:rPr>
              <a:t>kubectl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 apply  - k 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k8s manifest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만들고 배포한다 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5E630-875F-964E-AEF9-98CD8CF57DB5}"/>
              </a:ext>
            </a:extLst>
          </p:cNvPr>
          <p:cNvSpPr txBox="1"/>
          <p:nvPr/>
        </p:nvSpPr>
        <p:spPr>
          <a:xfrm>
            <a:off x="395026" y="34052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환경에서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CI/CD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64DF01-9845-5143-8BCE-D7C3CE58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78" y="1881230"/>
            <a:ext cx="4115116" cy="2293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0C4A14-67E2-A148-9690-70D8FEBF4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64" y="4231529"/>
            <a:ext cx="3059235" cy="21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3027636" y="884135"/>
            <a:ext cx="629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Pretendard Variable"/>
              </a:rPr>
              <a:t>도커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Pretendard Variable"/>
              </a:rPr>
              <a:t> 컨테이너로 서비스를 한다는 것은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Pretendard Variable"/>
              </a:rPr>
              <a:t>?</a:t>
            </a:r>
            <a:endParaRPr lang="ko-KR" altLang="en-US" sz="2400" b="1" i="0" dirty="0">
              <a:solidFill>
                <a:schemeClr val="bg1"/>
              </a:solidFill>
              <a:effectLst/>
              <a:latin typeface="Pretendard Variable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BE9168-CFB7-9541-8B7C-39698A8D5DBC}"/>
              </a:ext>
            </a:extLst>
          </p:cNvPr>
          <p:cNvSpPr txBox="1"/>
          <p:nvPr/>
        </p:nvSpPr>
        <p:spPr>
          <a:xfrm>
            <a:off x="1095028" y="1590477"/>
            <a:ext cx="1062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Pretendard Variable"/>
              </a:rPr>
              <a:t>전통적인 방식과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Pretendard Variable"/>
              </a:rPr>
              <a:t>VM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Pretendard Variable"/>
              </a:rPr>
              <a:t>보다 관리가 용이하지만 컨테이너의 스케일 아웃 장점 때문에 관리해야 하는 컨테이너 수가 많아지게 되면 그 또한 해결해야 하는 과제</a:t>
            </a:r>
            <a:endParaRPr lang="en-US" altLang="ko-KR" b="0" i="0" dirty="0">
              <a:solidFill>
                <a:srgbClr val="333333"/>
              </a:solidFill>
              <a:effectLst/>
              <a:latin typeface="Pretendard Variabl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5E26C-C142-A74B-8E60-FDC89D854E4D}"/>
              </a:ext>
            </a:extLst>
          </p:cNvPr>
          <p:cNvSpPr txBox="1"/>
          <p:nvPr/>
        </p:nvSpPr>
        <p:spPr>
          <a:xfrm>
            <a:off x="3387985" y="5745466"/>
            <a:ext cx="630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858585"/>
                </a:solidFill>
                <a:effectLst/>
                <a:latin typeface="Pretendard Variable"/>
              </a:rPr>
              <a:t>관리해야하는 컨테이너 수가 많아지게 되면</a:t>
            </a:r>
            <a:r>
              <a:rPr lang="en-US" altLang="ko-KR" b="0" i="0" dirty="0">
                <a:solidFill>
                  <a:srgbClr val="858585"/>
                </a:solidFill>
                <a:effectLst/>
                <a:latin typeface="Pretendard Variable"/>
              </a:rPr>
              <a:t>?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8C90A-BA26-3E4B-8DB2-D3E051E9A892}"/>
              </a:ext>
            </a:extLst>
          </p:cNvPr>
          <p:cNvSpPr txBox="1"/>
          <p:nvPr/>
        </p:nvSpPr>
        <p:spPr>
          <a:xfrm>
            <a:off x="395026" y="3405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kubernetes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개념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A0D123-81CB-4646-8BAE-53CFBA2B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34" y="2407144"/>
            <a:ext cx="4620294" cy="29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1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267578" y="3966525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475665" y="4178468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113A653-4ECF-344B-9394-C0824DA8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15" y="3533322"/>
            <a:ext cx="1331914" cy="12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369CF0-6645-824D-866C-476C78153C21}"/>
              </a:ext>
            </a:extLst>
          </p:cNvPr>
          <p:cNvSpPr txBox="1"/>
          <p:nvPr/>
        </p:nvSpPr>
        <p:spPr>
          <a:xfrm>
            <a:off x="395026" y="34052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환경에서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CI/CD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1A5A4-09B9-2945-9363-2C3E8EAFE76F}"/>
              </a:ext>
            </a:extLst>
          </p:cNvPr>
          <p:cNvSpPr txBox="1"/>
          <p:nvPr/>
        </p:nvSpPr>
        <p:spPr>
          <a:xfrm>
            <a:off x="5015255" y="269206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5769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149600" y="887533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</a:t>
            </a:r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무중단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배포 전략 </a:t>
            </a:r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Rolling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9" name="모서리가 둥근 직사각형">
            <a:extLst>
              <a:ext uri="{FF2B5EF4-FFF2-40B4-BE49-F238E27FC236}">
                <a16:creationId xmlns:a16="http://schemas.microsoft.com/office/drawing/2014/main" id="{68BC75A4-6C46-CE4F-996F-AA92EA62A92E}"/>
              </a:ext>
            </a:extLst>
          </p:cNvPr>
          <p:cNvSpPr/>
          <p:nvPr/>
        </p:nvSpPr>
        <p:spPr>
          <a:xfrm>
            <a:off x="7825547" y="3203296"/>
            <a:ext cx="2423161" cy="2620737"/>
          </a:xfrm>
          <a:prstGeom prst="roundRect">
            <a:avLst>
              <a:gd name="adj" fmla="val 6670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0" name="모서리가 둥근 직사각형">
            <a:extLst>
              <a:ext uri="{FF2B5EF4-FFF2-40B4-BE49-F238E27FC236}">
                <a16:creationId xmlns:a16="http://schemas.microsoft.com/office/drawing/2014/main" id="{913E3C80-73EE-3C47-8CEA-D14A47A7A912}"/>
              </a:ext>
            </a:extLst>
          </p:cNvPr>
          <p:cNvSpPr/>
          <p:nvPr/>
        </p:nvSpPr>
        <p:spPr>
          <a:xfrm>
            <a:off x="4763932" y="3203296"/>
            <a:ext cx="2423161" cy="2620737"/>
          </a:xfrm>
          <a:prstGeom prst="roundRect">
            <a:avLst>
              <a:gd name="adj" fmla="val 6670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1" name="모서리가 둥근 직사각형">
            <a:extLst>
              <a:ext uri="{FF2B5EF4-FFF2-40B4-BE49-F238E27FC236}">
                <a16:creationId xmlns:a16="http://schemas.microsoft.com/office/drawing/2014/main" id="{5BB1215B-ADFA-4E4D-B148-45354C901A08}"/>
              </a:ext>
            </a:extLst>
          </p:cNvPr>
          <p:cNvSpPr/>
          <p:nvPr/>
        </p:nvSpPr>
        <p:spPr>
          <a:xfrm>
            <a:off x="1782428" y="3203296"/>
            <a:ext cx="2423161" cy="2620737"/>
          </a:xfrm>
          <a:prstGeom prst="roundRect">
            <a:avLst>
              <a:gd name="adj" fmla="val 6670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12" name="Spring Boot-img.png" descr="Spring Boot-img.png">
            <a:extLst>
              <a:ext uri="{FF2B5EF4-FFF2-40B4-BE49-F238E27FC236}">
                <a16:creationId xmlns:a16="http://schemas.microsoft.com/office/drawing/2014/main" id="{00CB1C31-BEBA-8B47-8B6F-CB3EE066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3304016" y="3683349"/>
            <a:ext cx="421371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3" name="Spring Boot-img.png" descr="Spring Boot-img.png">
            <a:extLst>
              <a:ext uri="{FF2B5EF4-FFF2-40B4-BE49-F238E27FC236}">
                <a16:creationId xmlns:a16="http://schemas.microsoft.com/office/drawing/2014/main" id="{5FC1B645-C64D-4E44-A85D-FEAAB6D4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3304016" y="4171874"/>
            <a:ext cx="421371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4" name="Spring Boot-img.png" descr="Spring Boot-img.png">
            <a:extLst>
              <a:ext uri="{FF2B5EF4-FFF2-40B4-BE49-F238E27FC236}">
                <a16:creationId xmlns:a16="http://schemas.microsoft.com/office/drawing/2014/main" id="{93498964-198E-1E48-8004-008C5C9F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3304016" y="4660399"/>
            <a:ext cx="421371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5" name="Spring Boot-img.png" descr="Spring Boot-img.png">
            <a:extLst>
              <a:ext uri="{FF2B5EF4-FFF2-40B4-BE49-F238E27FC236}">
                <a16:creationId xmlns:a16="http://schemas.microsoft.com/office/drawing/2014/main" id="{7CB2BF76-7AB6-AB49-B4C3-C70F6A31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3304016" y="5148923"/>
            <a:ext cx="421371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6" name="다중 다이아몬드 장식 활자">
            <a:extLst>
              <a:ext uri="{FF2B5EF4-FFF2-40B4-BE49-F238E27FC236}">
                <a16:creationId xmlns:a16="http://schemas.microsoft.com/office/drawing/2014/main" id="{8B603AD0-ADF3-D240-9962-5C66F4802390}"/>
              </a:ext>
            </a:extLst>
          </p:cNvPr>
          <p:cNvSpPr/>
          <p:nvPr/>
        </p:nvSpPr>
        <p:spPr>
          <a:xfrm>
            <a:off x="2195467" y="4206725"/>
            <a:ext cx="523813" cy="523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139" y="4661"/>
                </a:lnTo>
                <a:lnTo>
                  <a:pt x="10800" y="9322"/>
                </a:lnTo>
                <a:lnTo>
                  <a:pt x="15461" y="4661"/>
                </a:lnTo>
                <a:lnTo>
                  <a:pt x="10800" y="0"/>
                </a:lnTo>
                <a:close/>
                <a:moveTo>
                  <a:pt x="4661" y="6139"/>
                </a:moveTo>
                <a:lnTo>
                  <a:pt x="0" y="10800"/>
                </a:lnTo>
                <a:lnTo>
                  <a:pt x="4661" y="15461"/>
                </a:lnTo>
                <a:lnTo>
                  <a:pt x="9322" y="10800"/>
                </a:lnTo>
                <a:lnTo>
                  <a:pt x="4661" y="6139"/>
                </a:lnTo>
                <a:close/>
                <a:moveTo>
                  <a:pt x="16939" y="6139"/>
                </a:moveTo>
                <a:lnTo>
                  <a:pt x="12278" y="10800"/>
                </a:lnTo>
                <a:lnTo>
                  <a:pt x="16939" y="15461"/>
                </a:lnTo>
                <a:lnTo>
                  <a:pt x="21600" y="10800"/>
                </a:lnTo>
                <a:lnTo>
                  <a:pt x="16939" y="6139"/>
                </a:lnTo>
                <a:close/>
                <a:moveTo>
                  <a:pt x="10800" y="12278"/>
                </a:moveTo>
                <a:lnTo>
                  <a:pt x="6139" y="16939"/>
                </a:lnTo>
                <a:lnTo>
                  <a:pt x="10800" y="21600"/>
                </a:lnTo>
                <a:lnTo>
                  <a:pt x="15461" y="16939"/>
                </a:lnTo>
                <a:lnTo>
                  <a:pt x="10800" y="1227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" name="선">
            <a:extLst>
              <a:ext uri="{FF2B5EF4-FFF2-40B4-BE49-F238E27FC236}">
                <a16:creationId xmlns:a16="http://schemas.microsoft.com/office/drawing/2014/main" id="{DE071486-4C30-DA41-B9F3-C008D877AEC2}"/>
              </a:ext>
            </a:extLst>
          </p:cNvPr>
          <p:cNvSpPr/>
          <p:nvPr/>
        </p:nvSpPr>
        <p:spPr>
          <a:xfrm flipV="1">
            <a:off x="2672120" y="3993314"/>
            <a:ext cx="648411" cy="393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8" name="선">
            <a:extLst>
              <a:ext uri="{FF2B5EF4-FFF2-40B4-BE49-F238E27FC236}">
                <a16:creationId xmlns:a16="http://schemas.microsoft.com/office/drawing/2014/main" id="{12668193-AD8A-9940-B972-07AB922AFD69}"/>
              </a:ext>
            </a:extLst>
          </p:cNvPr>
          <p:cNvSpPr/>
          <p:nvPr/>
        </p:nvSpPr>
        <p:spPr>
          <a:xfrm>
            <a:off x="2672120" y="4462255"/>
            <a:ext cx="6437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9" name="선">
            <a:extLst>
              <a:ext uri="{FF2B5EF4-FFF2-40B4-BE49-F238E27FC236}">
                <a16:creationId xmlns:a16="http://schemas.microsoft.com/office/drawing/2014/main" id="{D9A12F53-585C-3B4A-8ACE-47372B724FA6}"/>
              </a:ext>
            </a:extLst>
          </p:cNvPr>
          <p:cNvSpPr/>
          <p:nvPr/>
        </p:nvSpPr>
        <p:spPr>
          <a:xfrm>
            <a:off x="2672120" y="4527534"/>
            <a:ext cx="648072" cy="3341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" name="선">
            <a:extLst>
              <a:ext uri="{FF2B5EF4-FFF2-40B4-BE49-F238E27FC236}">
                <a16:creationId xmlns:a16="http://schemas.microsoft.com/office/drawing/2014/main" id="{DC2ACE57-033F-7B4D-B023-57D934AB4A4C}"/>
              </a:ext>
            </a:extLst>
          </p:cNvPr>
          <p:cNvSpPr/>
          <p:nvPr/>
        </p:nvSpPr>
        <p:spPr>
          <a:xfrm>
            <a:off x="2554959" y="4607855"/>
            <a:ext cx="637462" cy="6374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" name="LB…">
            <a:extLst>
              <a:ext uri="{FF2B5EF4-FFF2-40B4-BE49-F238E27FC236}">
                <a16:creationId xmlns:a16="http://schemas.microsoft.com/office/drawing/2014/main" id="{E05D4AF5-51E0-1141-95B9-B5204CC612ED}"/>
              </a:ext>
            </a:extLst>
          </p:cNvPr>
          <p:cNvSpPr txBox="1"/>
          <p:nvPr/>
        </p:nvSpPr>
        <p:spPr>
          <a:xfrm>
            <a:off x="1793566" y="3797868"/>
            <a:ext cx="1101265" cy="3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1400"/>
            </a:pPr>
            <a:r>
              <a:rPr sz="1050" b="1" dirty="0"/>
              <a:t>LB</a:t>
            </a:r>
          </a:p>
          <a:p>
            <a:pPr algn="ctr">
              <a:defRPr sz="1400"/>
            </a:pPr>
            <a:r>
              <a:rPr sz="1050" b="1" dirty="0"/>
              <a:t>(load balancing)</a:t>
            </a:r>
          </a:p>
        </p:txBody>
      </p:sp>
      <p:pic>
        <p:nvPicPr>
          <p:cNvPr id="22" name="Spring Boot-img.png" descr="Spring Boot-img.png">
            <a:extLst>
              <a:ext uri="{FF2B5EF4-FFF2-40B4-BE49-F238E27FC236}">
                <a16:creationId xmlns:a16="http://schemas.microsoft.com/office/drawing/2014/main" id="{A4B4BEF5-11BB-4541-8C10-92EF3E0B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343487" y="3728382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3" name="Spring Boot-img.png" descr="Spring Boot-img.png">
            <a:extLst>
              <a:ext uri="{FF2B5EF4-FFF2-40B4-BE49-F238E27FC236}">
                <a16:creationId xmlns:a16="http://schemas.microsoft.com/office/drawing/2014/main" id="{4EE9EAE3-F700-DD48-8F20-B08184CEED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343487" y="4216906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4" name="Spring Boot-img.png" descr="Spring Boot-img.png">
            <a:extLst>
              <a:ext uri="{FF2B5EF4-FFF2-40B4-BE49-F238E27FC236}">
                <a16:creationId xmlns:a16="http://schemas.microsoft.com/office/drawing/2014/main" id="{F3EE6DCB-2FDF-0347-8E5D-2683D8BB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343487" y="4705432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5" name="Spring Boot-img.png" descr="Spring Boot-img.png">
            <a:extLst>
              <a:ext uri="{FF2B5EF4-FFF2-40B4-BE49-F238E27FC236}">
                <a16:creationId xmlns:a16="http://schemas.microsoft.com/office/drawing/2014/main" id="{1AE21B19-7A76-5248-BED1-8AD7075B4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343487" y="5193957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6" name="다중 다이아몬드 장식 활자">
            <a:extLst>
              <a:ext uri="{FF2B5EF4-FFF2-40B4-BE49-F238E27FC236}">
                <a16:creationId xmlns:a16="http://schemas.microsoft.com/office/drawing/2014/main" id="{7EBD3404-27D8-4145-9BF6-47AB1E46C1F6}"/>
              </a:ext>
            </a:extLst>
          </p:cNvPr>
          <p:cNvSpPr/>
          <p:nvPr/>
        </p:nvSpPr>
        <p:spPr>
          <a:xfrm>
            <a:off x="5234938" y="4251758"/>
            <a:ext cx="523813" cy="523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139" y="4661"/>
                </a:lnTo>
                <a:lnTo>
                  <a:pt x="10800" y="9322"/>
                </a:lnTo>
                <a:lnTo>
                  <a:pt x="15461" y="4661"/>
                </a:lnTo>
                <a:lnTo>
                  <a:pt x="10800" y="0"/>
                </a:lnTo>
                <a:close/>
                <a:moveTo>
                  <a:pt x="4661" y="6139"/>
                </a:moveTo>
                <a:lnTo>
                  <a:pt x="0" y="10800"/>
                </a:lnTo>
                <a:lnTo>
                  <a:pt x="4661" y="15461"/>
                </a:lnTo>
                <a:lnTo>
                  <a:pt x="9322" y="10800"/>
                </a:lnTo>
                <a:lnTo>
                  <a:pt x="4661" y="6139"/>
                </a:lnTo>
                <a:close/>
                <a:moveTo>
                  <a:pt x="16939" y="6139"/>
                </a:moveTo>
                <a:lnTo>
                  <a:pt x="12278" y="10800"/>
                </a:lnTo>
                <a:lnTo>
                  <a:pt x="16939" y="15461"/>
                </a:lnTo>
                <a:lnTo>
                  <a:pt x="21600" y="10800"/>
                </a:lnTo>
                <a:lnTo>
                  <a:pt x="16939" y="6139"/>
                </a:lnTo>
                <a:close/>
                <a:moveTo>
                  <a:pt x="10800" y="12278"/>
                </a:moveTo>
                <a:lnTo>
                  <a:pt x="6139" y="16939"/>
                </a:lnTo>
                <a:lnTo>
                  <a:pt x="10800" y="21600"/>
                </a:lnTo>
                <a:lnTo>
                  <a:pt x="15461" y="16939"/>
                </a:lnTo>
                <a:lnTo>
                  <a:pt x="10800" y="1227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7" name="선">
            <a:extLst>
              <a:ext uri="{FF2B5EF4-FFF2-40B4-BE49-F238E27FC236}">
                <a16:creationId xmlns:a16="http://schemas.microsoft.com/office/drawing/2014/main" id="{8D85DFBC-BEDF-554F-BAC3-0275C7D4E446}"/>
              </a:ext>
            </a:extLst>
          </p:cNvPr>
          <p:cNvSpPr/>
          <p:nvPr/>
        </p:nvSpPr>
        <p:spPr>
          <a:xfrm flipV="1">
            <a:off x="5711591" y="4038347"/>
            <a:ext cx="648412" cy="393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8" name="선">
            <a:extLst>
              <a:ext uri="{FF2B5EF4-FFF2-40B4-BE49-F238E27FC236}">
                <a16:creationId xmlns:a16="http://schemas.microsoft.com/office/drawing/2014/main" id="{2CE375A0-7C6A-5A4B-959B-C47AD60AC8AF}"/>
              </a:ext>
            </a:extLst>
          </p:cNvPr>
          <p:cNvSpPr/>
          <p:nvPr/>
        </p:nvSpPr>
        <p:spPr>
          <a:xfrm>
            <a:off x="5711591" y="4507289"/>
            <a:ext cx="6437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9" name="선">
            <a:extLst>
              <a:ext uri="{FF2B5EF4-FFF2-40B4-BE49-F238E27FC236}">
                <a16:creationId xmlns:a16="http://schemas.microsoft.com/office/drawing/2014/main" id="{E774B52A-8CF6-304F-B46A-40B7FD26C61B}"/>
              </a:ext>
            </a:extLst>
          </p:cNvPr>
          <p:cNvSpPr/>
          <p:nvPr/>
        </p:nvSpPr>
        <p:spPr>
          <a:xfrm>
            <a:off x="5711591" y="4572567"/>
            <a:ext cx="648072" cy="3341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0" name="선">
            <a:extLst>
              <a:ext uri="{FF2B5EF4-FFF2-40B4-BE49-F238E27FC236}">
                <a16:creationId xmlns:a16="http://schemas.microsoft.com/office/drawing/2014/main" id="{DA46F3A0-5EF5-C544-9099-145A529808A3}"/>
              </a:ext>
            </a:extLst>
          </p:cNvPr>
          <p:cNvSpPr/>
          <p:nvPr/>
        </p:nvSpPr>
        <p:spPr>
          <a:xfrm>
            <a:off x="5594430" y="4652887"/>
            <a:ext cx="637462" cy="6374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31" name="LB…">
            <a:extLst>
              <a:ext uri="{FF2B5EF4-FFF2-40B4-BE49-F238E27FC236}">
                <a16:creationId xmlns:a16="http://schemas.microsoft.com/office/drawing/2014/main" id="{0D846041-DD78-6D41-8F05-02B8D8110F66}"/>
              </a:ext>
            </a:extLst>
          </p:cNvPr>
          <p:cNvSpPr txBox="1"/>
          <p:nvPr/>
        </p:nvSpPr>
        <p:spPr>
          <a:xfrm>
            <a:off x="4833037" y="3842902"/>
            <a:ext cx="1101265" cy="3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1400"/>
            </a:pPr>
            <a:r>
              <a:rPr sz="1050" b="1" dirty="0"/>
              <a:t>LB</a:t>
            </a:r>
          </a:p>
          <a:p>
            <a:pPr algn="ctr">
              <a:defRPr sz="1400"/>
            </a:pPr>
            <a:r>
              <a:rPr sz="1050" b="1" dirty="0"/>
              <a:t>(load balancing)</a:t>
            </a:r>
          </a:p>
        </p:txBody>
      </p:sp>
      <p:sp>
        <p:nvSpPr>
          <p:cNvPr id="32" name="X 장식 활자">
            <a:extLst>
              <a:ext uri="{FF2B5EF4-FFF2-40B4-BE49-F238E27FC236}">
                <a16:creationId xmlns:a16="http://schemas.microsoft.com/office/drawing/2014/main" id="{2BE4B6FC-91EA-F647-807E-1C6369C92499}"/>
              </a:ext>
            </a:extLst>
          </p:cNvPr>
          <p:cNvSpPr/>
          <p:nvPr/>
        </p:nvSpPr>
        <p:spPr>
          <a:xfrm>
            <a:off x="6035404" y="4070601"/>
            <a:ext cx="198176" cy="234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492">
              <a:solidFill>
                <a:srgbClr val="C00000"/>
              </a:solidFill>
            </a:endParaRPr>
          </a:p>
        </p:txBody>
      </p:sp>
      <p:sp>
        <p:nvSpPr>
          <p:cNvPr id="33" name="v1.0">
            <a:extLst>
              <a:ext uri="{FF2B5EF4-FFF2-40B4-BE49-F238E27FC236}">
                <a16:creationId xmlns:a16="http://schemas.microsoft.com/office/drawing/2014/main" id="{CFF3766D-F3A0-A242-8075-3CE1549656E9}"/>
              </a:ext>
            </a:extLst>
          </p:cNvPr>
          <p:cNvSpPr txBox="1"/>
          <p:nvPr/>
        </p:nvSpPr>
        <p:spPr>
          <a:xfrm>
            <a:off x="3694774" y="3595243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 dirty="0"/>
              <a:t>v1.0</a:t>
            </a:r>
          </a:p>
        </p:txBody>
      </p:sp>
      <p:sp>
        <p:nvSpPr>
          <p:cNvPr id="34" name="v1.0">
            <a:extLst>
              <a:ext uri="{FF2B5EF4-FFF2-40B4-BE49-F238E27FC236}">
                <a16:creationId xmlns:a16="http://schemas.microsoft.com/office/drawing/2014/main" id="{E1BE481A-5993-BD46-953E-0FE56BCF2B5D}"/>
              </a:ext>
            </a:extLst>
          </p:cNvPr>
          <p:cNvSpPr txBox="1"/>
          <p:nvPr/>
        </p:nvSpPr>
        <p:spPr>
          <a:xfrm>
            <a:off x="3712634" y="4126828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 dirty="0"/>
              <a:t>v1.0</a:t>
            </a:r>
          </a:p>
        </p:txBody>
      </p:sp>
      <p:sp>
        <p:nvSpPr>
          <p:cNvPr id="35" name="v1.0">
            <a:extLst>
              <a:ext uri="{FF2B5EF4-FFF2-40B4-BE49-F238E27FC236}">
                <a16:creationId xmlns:a16="http://schemas.microsoft.com/office/drawing/2014/main" id="{73BB05F0-C8C0-A145-8E2D-5AC872326515}"/>
              </a:ext>
            </a:extLst>
          </p:cNvPr>
          <p:cNvSpPr txBox="1"/>
          <p:nvPr/>
        </p:nvSpPr>
        <p:spPr>
          <a:xfrm>
            <a:off x="3712634" y="4639436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/>
              <a:t>v1.0</a:t>
            </a:r>
          </a:p>
        </p:txBody>
      </p:sp>
      <p:sp>
        <p:nvSpPr>
          <p:cNvPr id="36" name="v1.0">
            <a:extLst>
              <a:ext uri="{FF2B5EF4-FFF2-40B4-BE49-F238E27FC236}">
                <a16:creationId xmlns:a16="http://schemas.microsoft.com/office/drawing/2014/main" id="{C3A3D57D-A4AE-9849-95D0-B05E3790EE44}"/>
              </a:ext>
            </a:extLst>
          </p:cNvPr>
          <p:cNvSpPr txBox="1"/>
          <p:nvPr/>
        </p:nvSpPr>
        <p:spPr>
          <a:xfrm>
            <a:off x="3712634" y="5084899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/>
              <a:t>v1.0</a:t>
            </a:r>
          </a:p>
        </p:txBody>
      </p:sp>
      <p:sp>
        <p:nvSpPr>
          <p:cNvPr id="37" name="v1.1">
            <a:extLst>
              <a:ext uri="{FF2B5EF4-FFF2-40B4-BE49-F238E27FC236}">
                <a16:creationId xmlns:a16="http://schemas.microsoft.com/office/drawing/2014/main" id="{026675D8-051C-A943-8682-0116FEE6524E}"/>
              </a:ext>
            </a:extLst>
          </p:cNvPr>
          <p:cNvSpPr txBox="1"/>
          <p:nvPr/>
        </p:nvSpPr>
        <p:spPr>
          <a:xfrm>
            <a:off x="6702294" y="3667673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 dirty="0">
                <a:solidFill>
                  <a:schemeClr val="accent4">
                    <a:lumMod val="75000"/>
                  </a:schemeClr>
                </a:solidFill>
              </a:rPr>
              <a:t>v1.1</a:t>
            </a:r>
          </a:p>
        </p:txBody>
      </p:sp>
      <p:sp>
        <p:nvSpPr>
          <p:cNvPr id="38" name="v1.0">
            <a:extLst>
              <a:ext uri="{FF2B5EF4-FFF2-40B4-BE49-F238E27FC236}">
                <a16:creationId xmlns:a16="http://schemas.microsoft.com/office/drawing/2014/main" id="{09F5157E-CD7A-4A41-B16A-226DB1427F71}"/>
              </a:ext>
            </a:extLst>
          </p:cNvPr>
          <p:cNvSpPr txBox="1"/>
          <p:nvPr/>
        </p:nvSpPr>
        <p:spPr>
          <a:xfrm>
            <a:off x="6727230" y="4199258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/>
              <a:t>v1.0</a:t>
            </a:r>
          </a:p>
        </p:txBody>
      </p:sp>
      <p:sp>
        <p:nvSpPr>
          <p:cNvPr id="39" name="v1.0">
            <a:extLst>
              <a:ext uri="{FF2B5EF4-FFF2-40B4-BE49-F238E27FC236}">
                <a16:creationId xmlns:a16="http://schemas.microsoft.com/office/drawing/2014/main" id="{EBDC0BC0-BD99-4249-B1DD-99D5E9481FFD}"/>
              </a:ext>
            </a:extLst>
          </p:cNvPr>
          <p:cNvSpPr txBox="1"/>
          <p:nvPr/>
        </p:nvSpPr>
        <p:spPr>
          <a:xfrm>
            <a:off x="6727230" y="4651273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/>
              <a:t>v1.0</a:t>
            </a:r>
          </a:p>
        </p:txBody>
      </p:sp>
      <p:sp>
        <p:nvSpPr>
          <p:cNvPr id="40" name="v1.0">
            <a:extLst>
              <a:ext uri="{FF2B5EF4-FFF2-40B4-BE49-F238E27FC236}">
                <a16:creationId xmlns:a16="http://schemas.microsoft.com/office/drawing/2014/main" id="{1FE32DC5-FCB8-344D-A4D1-E6B86383FBC0}"/>
              </a:ext>
            </a:extLst>
          </p:cNvPr>
          <p:cNvSpPr txBox="1"/>
          <p:nvPr/>
        </p:nvSpPr>
        <p:spPr>
          <a:xfrm>
            <a:off x="6727230" y="5157329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/>
              <a:t>v1.0</a:t>
            </a:r>
          </a:p>
        </p:txBody>
      </p:sp>
      <p:pic>
        <p:nvPicPr>
          <p:cNvPr id="41" name="Spring Boot-img.png" descr="Spring Boot-img.png">
            <a:extLst>
              <a:ext uri="{FF2B5EF4-FFF2-40B4-BE49-F238E27FC236}">
                <a16:creationId xmlns:a16="http://schemas.microsoft.com/office/drawing/2014/main" id="{4F7CB276-E035-D644-A596-06914D20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9329495" y="3722148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2" name="Spring Boot-img.png" descr="Spring Boot-img.png">
            <a:extLst>
              <a:ext uri="{FF2B5EF4-FFF2-40B4-BE49-F238E27FC236}">
                <a16:creationId xmlns:a16="http://schemas.microsoft.com/office/drawing/2014/main" id="{3E5821E3-9076-FE47-A03F-302A1FD4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9329495" y="4210674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3" name="Spring Boot-img.png" descr="Spring Boot-img.png">
            <a:extLst>
              <a:ext uri="{FF2B5EF4-FFF2-40B4-BE49-F238E27FC236}">
                <a16:creationId xmlns:a16="http://schemas.microsoft.com/office/drawing/2014/main" id="{6D875202-7177-7B46-B405-98D0384D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9329495" y="4699199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4" name="Spring Boot-img.png" descr="Spring Boot-img.png">
            <a:extLst>
              <a:ext uri="{FF2B5EF4-FFF2-40B4-BE49-F238E27FC236}">
                <a16:creationId xmlns:a16="http://schemas.microsoft.com/office/drawing/2014/main" id="{23003225-096A-9145-9737-A2918FFC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9329495" y="5187724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45" name="다중 다이아몬드 장식 활자">
            <a:extLst>
              <a:ext uri="{FF2B5EF4-FFF2-40B4-BE49-F238E27FC236}">
                <a16:creationId xmlns:a16="http://schemas.microsoft.com/office/drawing/2014/main" id="{9B119C84-CD13-8243-94D9-14A2FE5D0996}"/>
              </a:ext>
            </a:extLst>
          </p:cNvPr>
          <p:cNvSpPr/>
          <p:nvPr/>
        </p:nvSpPr>
        <p:spPr>
          <a:xfrm>
            <a:off x="8220947" y="4245525"/>
            <a:ext cx="523813" cy="523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139" y="4661"/>
                </a:lnTo>
                <a:lnTo>
                  <a:pt x="10800" y="9322"/>
                </a:lnTo>
                <a:lnTo>
                  <a:pt x="15461" y="4661"/>
                </a:lnTo>
                <a:lnTo>
                  <a:pt x="10800" y="0"/>
                </a:lnTo>
                <a:close/>
                <a:moveTo>
                  <a:pt x="4661" y="6139"/>
                </a:moveTo>
                <a:lnTo>
                  <a:pt x="0" y="10800"/>
                </a:lnTo>
                <a:lnTo>
                  <a:pt x="4661" y="15461"/>
                </a:lnTo>
                <a:lnTo>
                  <a:pt x="9322" y="10800"/>
                </a:lnTo>
                <a:lnTo>
                  <a:pt x="4661" y="6139"/>
                </a:lnTo>
                <a:close/>
                <a:moveTo>
                  <a:pt x="16939" y="6139"/>
                </a:moveTo>
                <a:lnTo>
                  <a:pt x="12278" y="10800"/>
                </a:lnTo>
                <a:lnTo>
                  <a:pt x="16939" y="15461"/>
                </a:lnTo>
                <a:lnTo>
                  <a:pt x="21600" y="10800"/>
                </a:lnTo>
                <a:lnTo>
                  <a:pt x="16939" y="6139"/>
                </a:lnTo>
                <a:close/>
                <a:moveTo>
                  <a:pt x="10800" y="12278"/>
                </a:moveTo>
                <a:lnTo>
                  <a:pt x="6139" y="16939"/>
                </a:lnTo>
                <a:lnTo>
                  <a:pt x="10800" y="21600"/>
                </a:lnTo>
                <a:lnTo>
                  <a:pt x="15461" y="16939"/>
                </a:lnTo>
                <a:lnTo>
                  <a:pt x="10800" y="1227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6" name="선">
            <a:extLst>
              <a:ext uri="{FF2B5EF4-FFF2-40B4-BE49-F238E27FC236}">
                <a16:creationId xmlns:a16="http://schemas.microsoft.com/office/drawing/2014/main" id="{84B537A6-39D1-0944-9209-052673C40C17}"/>
              </a:ext>
            </a:extLst>
          </p:cNvPr>
          <p:cNvSpPr/>
          <p:nvPr/>
        </p:nvSpPr>
        <p:spPr>
          <a:xfrm flipV="1">
            <a:off x="8697600" y="4032114"/>
            <a:ext cx="648411" cy="3937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7" name="선">
            <a:extLst>
              <a:ext uri="{FF2B5EF4-FFF2-40B4-BE49-F238E27FC236}">
                <a16:creationId xmlns:a16="http://schemas.microsoft.com/office/drawing/2014/main" id="{7D54010E-ECB5-5C4E-8998-C69678322BD9}"/>
              </a:ext>
            </a:extLst>
          </p:cNvPr>
          <p:cNvSpPr/>
          <p:nvPr/>
        </p:nvSpPr>
        <p:spPr>
          <a:xfrm>
            <a:off x="8697599" y="4501055"/>
            <a:ext cx="6437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8" name="선">
            <a:extLst>
              <a:ext uri="{FF2B5EF4-FFF2-40B4-BE49-F238E27FC236}">
                <a16:creationId xmlns:a16="http://schemas.microsoft.com/office/drawing/2014/main" id="{4796D699-2BC4-044C-91E4-F820B33EE076}"/>
              </a:ext>
            </a:extLst>
          </p:cNvPr>
          <p:cNvSpPr/>
          <p:nvPr/>
        </p:nvSpPr>
        <p:spPr>
          <a:xfrm>
            <a:off x="8697599" y="4566334"/>
            <a:ext cx="648072" cy="3341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9" name="선">
            <a:extLst>
              <a:ext uri="{FF2B5EF4-FFF2-40B4-BE49-F238E27FC236}">
                <a16:creationId xmlns:a16="http://schemas.microsoft.com/office/drawing/2014/main" id="{F79B9207-87EB-064E-B7A5-BEE99CEDAACE}"/>
              </a:ext>
            </a:extLst>
          </p:cNvPr>
          <p:cNvSpPr/>
          <p:nvPr/>
        </p:nvSpPr>
        <p:spPr>
          <a:xfrm>
            <a:off x="8580438" y="4646655"/>
            <a:ext cx="637463" cy="6374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0" name="LB…">
            <a:extLst>
              <a:ext uri="{FF2B5EF4-FFF2-40B4-BE49-F238E27FC236}">
                <a16:creationId xmlns:a16="http://schemas.microsoft.com/office/drawing/2014/main" id="{B0E055F0-3E89-7842-AE3C-A6AC1E4D8BAB}"/>
              </a:ext>
            </a:extLst>
          </p:cNvPr>
          <p:cNvSpPr txBox="1"/>
          <p:nvPr/>
        </p:nvSpPr>
        <p:spPr>
          <a:xfrm>
            <a:off x="7819045" y="3836669"/>
            <a:ext cx="1101265" cy="3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1400"/>
            </a:pPr>
            <a:r>
              <a:rPr sz="1050" b="1"/>
              <a:t>LB</a:t>
            </a:r>
          </a:p>
          <a:p>
            <a:pPr algn="ctr">
              <a:defRPr sz="1400"/>
            </a:pPr>
            <a:r>
              <a:rPr sz="1050" b="1"/>
              <a:t>(load balancing)</a:t>
            </a:r>
          </a:p>
        </p:txBody>
      </p:sp>
      <p:sp>
        <p:nvSpPr>
          <p:cNvPr id="51" name="X 장식 활자">
            <a:extLst>
              <a:ext uri="{FF2B5EF4-FFF2-40B4-BE49-F238E27FC236}">
                <a16:creationId xmlns:a16="http://schemas.microsoft.com/office/drawing/2014/main" id="{C036A881-EDEF-B143-834E-9AF72FFACD4D}"/>
              </a:ext>
            </a:extLst>
          </p:cNvPr>
          <p:cNvSpPr/>
          <p:nvPr/>
        </p:nvSpPr>
        <p:spPr>
          <a:xfrm>
            <a:off x="9051377" y="4396575"/>
            <a:ext cx="198176" cy="234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492">
              <a:solidFill>
                <a:srgbClr val="C00000"/>
              </a:solidFill>
            </a:endParaRPr>
          </a:p>
        </p:txBody>
      </p:sp>
      <p:sp>
        <p:nvSpPr>
          <p:cNvPr id="52" name="v1.1">
            <a:extLst>
              <a:ext uri="{FF2B5EF4-FFF2-40B4-BE49-F238E27FC236}">
                <a16:creationId xmlns:a16="http://schemas.microsoft.com/office/drawing/2014/main" id="{2BE80DFA-3BC0-4644-AB1B-82EA6BEB294B}"/>
              </a:ext>
            </a:extLst>
          </p:cNvPr>
          <p:cNvSpPr txBox="1"/>
          <p:nvPr/>
        </p:nvSpPr>
        <p:spPr>
          <a:xfrm>
            <a:off x="9688302" y="3661440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 dirty="0">
                <a:solidFill>
                  <a:schemeClr val="accent4">
                    <a:lumMod val="75000"/>
                  </a:schemeClr>
                </a:solidFill>
              </a:rPr>
              <a:t>v1.1</a:t>
            </a:r>
          </a:p>
        </p:txBody>
      </p:sp>
      <p:sp>
        <p:nvSpPr>
          <p:cNvPr id="53" name="v1.1">
            <a:extLst>
              <a:ext uri="{FF2B5EF4-FFF2-40B4-BE49-F238E27FC236}">
                <a16:creationId xmlns:a16="http://schemas.microsoft.com/office/drawing/2014/main" id="{0ECF8892-1E8B-E14E-9793-9A7C5B0AE929}"/>
              </a:ext>
            </a:extLst>
          </p:cNvPr>
          <p:cNvSpPr txBox="1"/>
          <p:nvPr/>
        </p:nvSpPr>
        <p:spPr>
          <a:xfrm>
            <a:off x="9713238" y="4193025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 dirty="0">
                <a:solidFill>
                  <a:schemeClr val="accent4">
                    <a:lumMod val="75000"/>
                  </a:schemeClr>
                </a:solidFill>
              </a:rPr>
              <a:t>v1.1</a:t>
            </a:r>
          </a:p>
        </p:txBody>
      </p:sp>
      <p:sp>
        <p:nvSpPr>
          <p:cNvPr id="54" name="v1.0">
            <a:extLst>
              <a:ext uri="{FF2B5EF4-FFF2-40B4-BE49-F238E27FC236}">
                <a16:creationId xmlns:a16="http://schemas.microsoft.com/office/drawing/2014/main" id="{531D8466-EB31-AE4F-AFA2-D7CE123F7FD9}"/>
              </a:ext>
            </a:extLst>
          </p:cNvPr>
          <p:cNvSpPr txBox="1"/>
          <p:nvPr/>
        </p:nvSpPr>
        <p:spPr>
          <a:xfrm>
            <a:off x="9713238" y="4645040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/>
              <a:t>v1.0</a:t>
            </a:r>
          </a:p>
        </p:txBody>
      </p:sp>
      <p:sp>
        <p:nvSpPr>
          <p:cNvPr id="55" name="v1.0">
            <a:extLst>
              <a:ext uri="{FF2B5EF4-FFF2-40B4-BE49-F238E27FC236}">
                <a16:creationId xmlns:a16="http://schemas.microsoft.com/office/drawing/2014/main" id="{C279F11B-58A6-7B42-A665-BD388CD3AAE8}"/>
              </a:ext>
            </a:extLst>
          </p:cNvPr>
          <p:cNvSpPr txBox="1"/>
          <p:nvPr/>
        </p:nvSpPr>
        <p:spPr>
          <a:xfrm>
            <a:off x="9713238" y="5151096"/>
            <a:ext cx="31899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400"/>
            </a:lvl1pPr>
          </a:lstStyle>
          <a:p>
            <a:r>
              <a:rPr sz="984" b="1"/>
              <a:t>v1.0</a:t>
            </a:r>
          </a:p>
        </p:txBody>
      </p:sp>
      <p:sp>
        <p:nvSpPr>
          <p:cNvPr id="56" name="선">
            <a:extLst>
              <a:ext uri="{FF2B5EF4-FFF2-40B4-BE49-F238E27FC236}">
                <a16:creationId xmlns:a16="http://schemas.microsoft.com/office/drawing/2014/main" id="{77D4E973-ADDD-7549-A693-25F0C22C5251}"/>
              </a:ext>
            </a:extLst>
          </p:cNvPr>
          <p:cNvSpPr/>
          <p:nvPr/>
        </p:nvSpPr>
        <p:spPr>
          <a:xfrm>
            <a:off x="4291485" y="4311051"/>
            <a:ext cx="377621" cy="1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7" name="선">
            <a:extLst>
              <a:ext uri="{FF2B5EF4-FFF2-40B4-BE49-F238E27FC236}">
                <a16:creationId xmlns:a16="http://schemas.microsoft.com/office/drawing/2014/main" id="{AA9AAFD1-218A-424A-BB74-6B896936775D}"/>
              </a:ext>
            </a:extLst>
          </p:cNvPr>
          <p:cNvSpPr/>
          <p:nvPr/>
        </p:nvSpPr>
        <p:spPr>
          <a:xfrm>
            <a:off x="7299627" y="4311051"/>
            <a:ext cx="377621" cy="1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F7EFC3-79FE-EB4B-81A5-1B97F143C5D3}"/>
              </a:ext>
            </a:extLst>
          </p:cNvPr>
          <p:cNvSpPr txBox="1"/>
          <p:nvPr/>
        </p:nvSpPr>
        <p:spPr>
          <a:xfrm>
            <a:off x="1782428" y="1926505"/>
            <a:ext cx="8727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Rolling Update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배포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 </a:t>
            </a:r>
            <a:r>
              <a:rPr lang="e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K8S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환경에서는 사람이 수동으로 진행하지만 </a:t>
            </a:r>
            <a:r>
              <a:rPr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K8S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자동으로 배포 해줌</a:t>
            </a:r>
          </a:p>
          <a:p>
            <a:pPr lvl="1"/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C597B2-98C7-AE4A-AC8C-CA0B8E281F46}"/>
              </a:ext>
            </a:extLst>
          </p:cNvPr>
          <p:cNvSpPr txBox="1"/>
          <p:nvPr/>
        </p:nvSpPr>
        <p:spPr>
          <a:xfrm>
            <a:off x="395026" y="34052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환경에서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33671052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149600" y="887533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</a:t>
            </a:r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무중단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배포 전략 </a:t>
            </a:r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Blue/Green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6DDD1-F72D-C046-BBC9-D5A4208C011B}"/>
              </a:ext>
            </a:extLst>
          </p:cNvPr>
          <p:cNvSpPr txBox="1"/>
          <p:nvPr/>
        </p:nvSpPr>
        <p:spPr>
          <a:xfrm>
            <a:off x="1701996" y="1598831"/>
            <a:ext cx="703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Blue/Green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cloud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환경에서는 기존 서버에 배포하지 않고 새로 만든다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 후 일정시간 경과 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롤백 플랜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서버는 삭제된다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1" name="모서리가 둥근 직사각형">
            <a:extLst>
              <a:ext uri="{FF2B5EF4-FFF2-40B4-BE49-F238E27FC236}">
                <a16:creationId xmlns:a16="http://schemas.microsoft.com/office/drawing/2014/main" id="{71B2A39B-9A9C-A044-B73B-3FC8D435120C}"/>
              </a:ext>
            </a:extLst>
          </p:cNvPr>
          <p:cNvSpPr/>
          <p:nvPr/>
        </p:nvSpPr>
        <p:spPr>
          <a:xfrm>
            <a:off x="6293782" y="2827257"/>
            <a:ext cx="3167945" cy="3657600"/>
          </a:xfrm>
          <a:prstGeom prst="roundRect">
            <a:avLst>
              <a:gd name="adj" fmla="val 5684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2" name="모서리가 둥근 직사각형">
            <a:extLst>
              <a:ext uri="{FF2B5EF4-FFF2-40B4-BE49-F238E27FC236}">
                <a16:creationId xmlns:a16="http://schemas.microsoft.com/office/drawing/2014/main" id="{7A115D16-7E88-C84F-B201-D33EFFD20D49}"/>
              </a:ext>
            </a:extLst>
          </p:cNvPr>
          <p:cNvSpPr/>
          <p:nvPr/>
        </p:nvSpPr>
        <p:spPr>
          <a:xfrm>
            <a:off x="2089165" y="2827257"/>
            <a:ext cx="2772801" cy="3657592"/>
          </a:xfrm>
          <a:prstGeom prst="roundRect">
            <a:avLst>
              <a:gd name="adj" fmla="val 6494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3" name="직사각형">
            <a:extLst>
              <a:ext uri="{FF2B5EF4-FFF2-40B4-BE49-F238E27FC236}">
                <a16:creationId xmlns:a16="http://schemas.microsoft.com/office/drawing/2014/main" id="{D8570564-EDFB-B149-97E9-19D10236CBA8}"/>
              </a:ext>
            </a:extLst>
          </p:cNvPr>
          <p:cNvSpPr/>
          <p:nvPr/>
        </p:nvSpPr>
        <p:spPr>
          <a:xfrm>
            <a:off x="4039450" y="3903945"/>
            <a:ext cx="694150" cy="2174575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64" name="직사각형">
            <a:extLst>
              <a:ext uri="{FF2B5EF4-FFF2-40B4-BE49-F238E27FC236}">
                <a16:creationId xmlns:a16="http://schemas.microsoft.com/office/drawing/2014/main" id="{AC76953E-ECC4-E14B-9321-20C25478875E}"/>
              </a:ext>
            </a:extLst>
          </p:cNvPr>
          <p:cNvSpPr/>
          <p:nvPr/>
        </p:nvSpPr>
        <p:spPr>
          <a:xfrm>
            <a:off x="2357375" y="3911396"/>
            <a:ext cx="694150" cy="217457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65" name="Spring Boot-img.png" descr="Spring Boot-img.png">
            <a:extLst>
              <a:ext uri="{FF2B5EF4-FFF2-40B4-BE49-F238E27FC236}">
                <a16:creationId xmlns:a16="http://schemas.microsoft.com/office/drawing/2014/main" id="{506AC59D-CF45-1A4B-A2D4-53DA7F30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2510509" y="4051925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66" name="Spring Boot-img.png" descr="Spring Boot-img.png">
            <a:extLst>
              <a:ext uri="{FF2B5EF4-FFF2-40B4-BE49-F238E27FC236}">
                <a16:creationId xmlns:a16="http://schemas.microsoft.com/office/drawing/2014/main" id="{9C552270-5C93-7D44-A980-544CFD61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2510509" y="4540450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67" name="Spring Boot-img.png" descr="Spring Boot-img.png">
            <a:extLst>
              <a:ext uri="{FF2B5EF4-FFF2-40B4-BE49-F238E27FC236}">
                <a16:creationId xmlns:a16="http://schemas.microsoft.com/office/drawing/2014/main" id="{5631DE65-C5BA-7C43-99B8-790E9F42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2510509" y="5028976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68" name="Spring Boot-img.png" descr="Spring Boot-img.png">
            <a:extLst>
              <a:ext uri="{FF2B5EF4-FFF2-40B4-BE49-F238E27FC236}">
                <a16:creationId xmlns:a16="http://schemas.microsoft.com/office/drawing/2014/main" id="{9D24A326-00FE-F543-A8A5-C97E698E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2510509" y="5517499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9" name="다중 다이아몬드 장식 활자">
            <a:extLst>
              <a:ext uri="{FF2B5EF4-FFF2-40B4-BE49-F238E27FC236}">
                <a16:creationId xmlns:a16="http://schemas.microsoft.com/office/drawing/2014/main" id="{74AC20C6-B066-D345-8B08-FB14B26DA72B}"/>
              </a:ext>
            </a:extLst>
          </p:cNvPr>
          <p:cNvSpPr/>
          <p:nvPr/>
        </p:nvSpPr>
        <p:spPr>
          <a:xfrm>
            <a:off x="3213659" y="2959763"/>
            <a:ext cx="523813" cy="523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139" y="4661"/>
                </a:lnTo>
                <a:lnTo>
                  <a:pt x="10800" y="9322"/>
                </a:lnTo>
                <a:lnTo>
                  <a:pt x="15461" y="4661"/>
                </a:lnTo>
                <a:lnTo>
                  <a:pt x="10800" y="0"/>
                </a:lnTo>
                <a:close/>
                <a:moveTo>
                  <a:pt x="4661" y="6139"/>
                </a:moveTo>
                <a:lnTo>
                  <a:pt x="0" y="10800"/>
                </a:lnTo>
                <a:lnTo>
                  <a:pt x="4661" y="15461"/>
                </a:lnTo>
                <a:lnTo>
                  <a:pt x="9322" y="10800"/>
                </a:lnTo>
                <a:lnTo>
                  <a:pt x="4661" y="6139"/>
                </a:lnTo>
                <a:close/>
                <a:moveTo>
                  <a:pt x="16939" y="6139"/>
                </a:moveTo>
                <a:lnTo>
                  <a:pt x="12278" y="10800"/>
                </a:lnTo>
                <a:lnTo>
                  <a:pt x="16939" y="15461"/>
                </a:lnTo>
                <a:lnTo>
                  <a:pt x="21600" y="10800"/>
                </a:lnTo>
                <a:lnTo>
                  <a:pt x="16939" y="6139"/>
                </a:lnTo>
                <a:close/>
                <a:moveTo>
                  <a:pt x="10800" y="12278"/>
                </a:moveTo>
                <a:lnTo>
                  <a:pt x="6139" y="16939"/>
                </a:lnTo>
                <a:lnTo>
                  <a:pt x="10800" y="21600"/>
                </a:lnTo>
                <a:lnTo>
                  <a:pt x="15461" y="16939"/>
                </a:lnTo>
                <a:lnTo>
                  <a:pt x="10800" y="1227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70" name="Spring Boot-img.png" descr="Spring Boot-img.png">
            <a:extLst>
              <a:ext uri="{FF2B5EF4-FFF2-40B4-BE49-F238E27FC236}">
                <a16:creationId xmlns:a16="http://schemas.microsoft.com/office/drawing/2014/main" id="{709299B7-663D-6144-98DD-5D7969C0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4175839" y="4016576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71" name="Spring Boot-img.png" descr="Spring Boot-img.png">
            <a:extLst>
              <a:ext uri="{FF2B5EF4-FFF2-40B4-BE49-F238E27FC236}">
                <a16:creationId xmlns:a16="http://schemas.microsoft.com/office/drawing/2014/main" id="{8970BCCF-5B1C-7843-B4E4-836D4AFF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4175839" y="4505101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72" name="Spring Boot-img.png" descr="Spring Boot-img.png">
            <a:extLst>
              <a:ext uri="{FF2B5EF4-FFF2-40B4-BE49-F238E27FC236}">
                <a16:creationId xmlns:a16="http://schemas.microsoft.com/office/drawing/2014/main" id="{0CCFA52D-FCEE-6546-8689-5D6C975866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4175839" y="4993625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73" name="Spring Boot-img.png" descr="Spring Boot-img.png">
            <a:extLst>
              <a:ext uri="{FF2B5EF4-FFF2-40B4-BE49-F238E27FC236}">
                <a16:creationId xmlns:a16="http://schemas.microsoft.com/office/drawing/2014/main" id="{FB944A02-4D4E-5144-9990-FF5A9441F4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4175839" y="5482150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74" name="선">
            <a:extLst>
              <a:ext uri="{FF2B5EF4-FFF2-40B4-BE49-F238E27FC236}">
                <a16:creationId xmlns:a16="http://schemas.microsoft.com/office/drawing/2014/main" id="{5F3A89B4-4D49-CE48-B85F-5A70ECD84462}"/>
              </a:ext>
            </a:extLst>
          </p:cNvPr>
          <p:cNvSpPr/>
          <p:nvPr/>
        </p:nvSpPr>
        <p:spPr>
          <a:xfrm flipH="1">
            <a:off x="2789640" y="3433517"/>
            <a:ext cx="519574" cy="308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75" name="v1.0">
            <a:extLst>
              <a:ext uri="{FF2B5EF4-FFF2-40B4-BE49-F238E27FC236}">
                <a16:creationId xmlns:a16="http://schemas.microsoft.com/office/drawing/2014/main" id="{B60F8236-4E81-8B40-836F-AD54E6C7502F}"/>
              </a:ext>
            </a:extLst>
          </p:cNvPr>
          <p:cNvSpPr txBox="1"/>
          <p:nvPr/>
        </p:nvSpPr>
        <p:spPr>
          <a:xfrm>
            <a:off x="2510764" y="6144622"/>
            <a:ext cx="3783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r>
              <a:rPr sz="1266"/>
              <a:t>v1.0</a:t>
            </a:r>
          </a:p>
        </p:txBody>
      </p:sp>
      <p:sp>
        <p:nvSpPr>
          <p:cNvPr id="76" name="v1.1">
            <a:extLst>
              <a:ext uri="{FF2B5EF4-FFF2-40B4-BE49-F238E27FC236}">
                <a16:creationId xmlns:a16="http://schemas.microsoft.com/office/drawing/2014/main" id="{6BE46FC3-9D40-B342-BE34-BCDD592BEFF8}"/>
              </a:ext>
            </a:extLst>
          </p:cNvPr>
          <p:cNvSpPr txBox="1"/>
          <p:nvPr/>
        </p:nvSpPr>
        <p:spPr>
          <a:xfrm>
            <a:off x="4192839" y="6144622"/>
            <a:ext cx="3783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r>
              <a:rPr sz="1266" dirty="0">
                <a:solidFill>
                  <a:schemeClr val="accent4">
                    <a:lumMod val="75000"/>
                  </a:schemeClr>
                </a:solidFill>
              </a:rPr>
              <a:t>v1.1</a:t>
            </a:r>
          </a:p>
        </p:txBody>
      </p:sp>
      <p:sp>
        <p:nvSpPr>
          <p:cNvPr id="77" name="LB…">
            <a:extLst>
              <a:ext uri="{FF2B5EF4-FFF2-40B4-BE49-F238E27FC236}">
                <a16:creationId xmlns:a16="http://schemas.microsoft.com/office/drawing/2014/main" id="{DFEA4FDE-F3C0-5E4B-9DED-6BF4128A73D8}"/>
              </a:ext>
            </a:extLst>
          </p:cNvPr>
          <p:cNvSpPr txBox="1"/>
          <p:nvPr/>
        </p:nvSpPr>
        <p:spPr>
          <a:xfrm>
            <a:off x="2973593" y="3416335"/>
            <a:ext cx="117820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1600"/>
            </a:pPr>
            <a:r>
              <a:rPr sz="1125" b="1" dirty="0"/>
              <a:t>LB</a:t>
            </a:r>
          </a:p>
          <a:p>
            <a:pPr algn="ctr">
              <a:defRPr sz="1600"/>
            </a:pPr>
            <a:r>
              <a:rPr sz="1125" b="1" dirty="0"/>
              <a:t>(load balancing)</a:t>
            </a:r>
          </a:p>
        </p:txBody>
      </p:sp>
      <p:sp>
        <p:nvSpPr>
          <p:cNvPr id="78" name="선">
            <a:extLst>
              <a:ext uri="{FF2B5EF4-FFF2-40B4-BE49-F238E27FC236}">
                <a16:creationId xmlns:a16="http://schemas.microsoft.com/office/drawing/2014/main" id="{3F014C00-4F18-5D48-B2CC-F42CA5E85FB0}"/>
              </a:ext>
            </a:extLst>
          </p:cNvPr>
          <p:cNvSpPr/>
          <p:nvPr/>
        </p:nvSpPr>
        <p:spPr>
          <a:xfrm>
            <a:off x="5260697" y="4643036"/>
            <a:ext cx="505988" cy="0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79" name="직사각형">
            <a:extLst>
              <a:ext uri="{FF2B5EF4-FFF2-40B4-BE49-F238E27FC236}">
                <a16:creationId xmlns:a16="http://schemas.microsoft.com/office/drawing/2014/main" id="{DC6B80E9-783E-7140-AD74-66B1B51D7ADC}"/>
              </a:ext>
            </a:extLst>
          </p:cNvPr>
          <p:cNvSpPr/>
          <p:nvPr/>
        </p:nvSpPr>
        <p:spPr>
          <a:xfrm>
            <a:off x="8527766" y="3895961"/>
            <a:ext cx="694149" cy="2174575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80" name="직사각형">
            <a:extLst>
              <a:ext uri="{FF2B5EF4-FFF2-40B4-BE49-F238E27FC236}">
                <a16:creationId xmlns:a16="http://schemas.microsoft.com/office/drawing/2014/main" id="{71B044F8-7634-784D-8F57-AD546EF378D6}"/>
              </a:ext>
            </a:extLst>
          </p:cNvPr>
          <p:cNvSpPr/>
          <p:nvPr/>
        </p:nvSpPr>
        <p:spPr>
          <a:xfrm>
            <a:off x="6549608" y="3902851"/>
            <a:ext cx="694150" cy="21745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81" name="Spring Boot-img.png" descr="Spring Boot-img.png">
            <a:extLst>
              <a:ext uri="{FF2B5EF4-FFF2-40B4-BE49-F238E27FC236}">
                <a16:creationId xmlns:a16="http://schemas.microsoft.com/office/drawing/2014/main" id="{A88FC052-98E2-7D4F-9B85-8583B2EF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702743" y="4043380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82" name="Spring Boot-img.png" descr="Spring Boot-img.png">
            <a:extLst>
              <a:ext uri="{FF2B5EF4-FFF2-40B4-BE49-F238E27FC236}">
                <a16:creationId xmlns:a16="http://schemas.microsoft.com/office/drawing/2014/main" id="{B8B46BC5-F47C-5942-B3A0-16ED47B4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702743" y="4531905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83" name="Spring Boot-img.png" descr="Spring Boot-img.png">
            <a:extLst>
              <a:ext uri="{FF2B5EF4-FFF2-40B4-BE49-F238E27FC236}">
                <a16:creationId xmlns:a16="http://schemas.microsoft.com/office/drawing/2014/main" id="{360C1731-8466-A54F-8B5D-E8994EC3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702743" y="5020431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84" name="Spring Boot-img.png" descr="Spring Boot-img.png">
            <a:extLst>
              <a:ext uri="{FF2B5EF4-FFF2-40B4-BE49-F238E27FC236}">
                <a16:creationId xmlns:a16="http://schemas.microsoft.com/office/drawing/2014/main" id="{06BA1974-7D2D-C44D-A793-C1F0E4BB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702743" y="5508956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85" name="다중 다이아몬드 장식 활자">
            <a:extLst>
              <a:ext uri="{FF2B5EF4-FFF2-40B4-BE49-F238E27FC236}">
                <a16:creationId xmlns:a16="http://schemas.microsoft.com/office/drawing/2014/main" id="{42D01AAB-A501-FB4D-A00A-B21AD69591C1}"/>
              </a:ext>
            </a:extLst>
          </p:cNvPr>
          <p:cNvSpPr/>
          <p:nvPr/>
        </p:nvSpPr>
        <p:spPr>
          <a:xfrm>
            <a:off x="7541662" y="2905436"/>
            <a:ext cx="523813" cy="523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139" y="4661"/>
                </a:lnTo>
                <a:lnTo>
                  <a:pt x="10800" y="9322"/>
                </a:lnTo>
                <a:lnTo>
                  <a:pt x="15461" y="4661"/>
                </a:lnTo>
                <a:lnTo>
                  <a:pt x="10800" y="0"/>
                </a:lnTo>
                <a:close/>
                <a:moveTo>
                  <a:pt x="4661" y="6139"/>
                </a:moveTo>
                <a:lnTo>
                  <a:pt x="0" y="10800"/>
                </a:lnTo>
                <a:lnTo>
                  <a:pt x="4661" y="15461"/>
                </a:lnTo>
                <a:lnTo>
                  <a:pt x="9322" y="10800"/>
                </a:lnTo>
                <a:lnTo>
                  <a:pt x="4661" y="6139"/>
                </a:lnTo>
                <a:close/>
                <a:moveTo>
                  <a:pt x="16939" y="6139"/>
                </a:moveTo>
                <a:lnTo>
                  <a:pt x="12278" y="10800"/>
                </a:lnTo>
                <a:lnTo>
                  <a:pt x="16939" y="15461"/>
                </a:lnTo>
                <a:lnTo>
                  <a:pt x="21600" y="10800"/>
                </a:lnTo>
                <a:lnTo>
                  <a:pt x="16939" y="6139"/>
                </a:lnTo>
                <a:close/>
                <a:moveTo>
                  <a:pt x="10800" y="12278"/>
                </a:moveTo>
                <a:lnTo>
                  <a:pt x="6139" y="16939"/>
                </a:lnTo>
                <a:lnTo>
                  <a:pt x="10800" y="21600"/>
                </a:lnTo>
                <a:lnTo>
                  <a:pt x="15461" y="16939"/>
                </a:lnTo>
                <a:lnTo>
                  <a:pt x="10800" y="1227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86" name="Spring Boot-img.png" descr="Spring Boot-img.png">
            <a:extLst>
              <a:ext uri="{FF2B5EF4-FFF2-40B4-BE49-F238E27FC236}">
                <a16:creationId xmlns:a16="http://schemas.microsoft.com/office/drawing/2014/main" id="{FF350D4F-84A8-C44C-AB86-A678A23E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8664155" y="4008592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87" name="Spring Boot-img.png" descr="Spring Boot-img.png">
            <a:extLst>
              <a:ext uri="{FF2B5EF4-FFF2-40B4-BE49-F238E27FC236}">
                <a16:creationId xmlns:a16="http://schemas.microsoft.com/office/drawing/2014/main" id="{F5178B0A-02F9-794F-A9DD-74FD4D1B2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8664155" y="4497115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88" name="Spring Boot-img.png" descr="Spring Boot-img.png">
            <a:extLst>
              <a:ext uri="{FF2B5EF4-FFF2-40B4-BE49-F238E27FC236}">
                <a16:creationId xmlns:a16="http://schemas.microsoft.com/office/drawing/2014/main" id="{A10A33FC-2CD4-3149-B9A8-80689E6F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8664155" y="4985641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89" name="Spring Boot-img.png" descr="Spring Boot-img.png">
            <a:extLst>
              <a:ext uri="{FF2B5EF4-FFF2-40B4-BE49-F238E27FC236}">
                <a16:creationId xmlns:a16="http://schemas.microsoft.com/office/drawing/2014/main" id="{5CAAEE40-1472-1446-80D1-D9BF5081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8664155" y="5474166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90" name="선">
            <a:extLst>
              <a:ext uri="{FF2B5EF4-FFF2-40B4-BE49-F238E27FC236}">
                <a16:creationId xmlns:a16="http://schemas.microsoft.com/office/drawing/2014/main" id="{1C71ACDC-71BD-744D-8E7F-69F8D9BB89BA}"/>
              </a:ext>
            </a:extLst>
          </p:cNvPr>
          <p:cNvSpPr/>
          <p:nvPr/>
        </p:nvSpPr>
        <p:spPr>
          <a:xfrm>
            <a:off x="8061076" y="3280450"/>
            <a:ext cx="689504" cy="4115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91" name="v1.0">
            <a:extLst>
              <a:ext uri="{FF2B5EF4-FFF2-40B4-BE49-F238E27FC236}">
                <a16:creationId xmlns:a16="http://schemas.microsoft.com/office/drawing/2014/main" id="{CFD976CF-D746-654D-9B6D-5B225EE8A056}"/>
              </a:ext>
            </a:extLst>
          </p:cNvPr>
          <p:cNvSpPr txBox="1"/>
          <p:nvPr/>
        </p:nvSpPr>
        <p:spPr>
          <a:xfrm>
            <a:off x="6719742" y="6144622"/>
            <a:ext cx="3783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r>
              <a:rPr sz="1266"/>
              <a:t>v1.0</a:t>
            </a:r>
          </a:p>
        </p:txBody>
      </p:sp>
      <p:sp>
        <p:nvSpPr>
          <p:cNvPr id="92" name="v1.1">
            <a:extLst>
              <a:ext uri="{FF2B5EF4-FFF2-40B4-BE49-F238E27FC236}">
                <a16:creationId xmlns:a16="http://schemas.microsoft.com/office/drawing/2014/main" id="{114B836B-7BE8-1C4B-AC8C-011F28B5BAC3}"/>
              </a:ext>
            </a:extLst>
          </p:cNvPr>
          <p:cNvSpPr txBox="1"/>
          <p:nvPr/>
        </p:nvSpPr>
        <p:spPr>
          <a:xfrm>
            <a:off x="8681155" y="6144622"/>
            <a:ext cx="37831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r>
              <a:rPr sz="1266" dirty="0">
                <a:solidFill>
                  <a:schemeClr val="accent4">
                    <a:lumMod val="75000"/>
                  </a:schemeClr>
                </a:solidFill>
              </a:rPr>
              <a:t>v1.1</a:t>
            </a:r>
          </a:p>
        </p:txBody>
      </p:sp>
      <p:sp>
        <p:nvSpPr>
          <p:cNvPr id="93" name="LB…">
            <a:extLst>
              <a:ext uri="{FF2B5EF4-FFF2-40B4-BE49-F238E27FC236}">
                <a16:creationId xmlns:a16="http://schemas.microsoft.com/office/drawing/2014/main" id="{1C9B0DC2-D516-8F46-9FB5-6CE33F5CE7CC}"/>
              </a:ext>
            </a:extLst>
          </p:cNvPr>
          <p:cNvSpPr txBox="1"/>
          <p:nvPr/>
        </p:nvSpPr>
        <p:spPr>
          <a:xfrm>
            <a:off x="7256713" y="3410037"/>
            <a:ext cx="117820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1600"/>
            </a:pPr>
            <a:r>
              <a:rPr sz="1125" b="1" dirty="0"/>
              <a:t>LB</a:t>
            </a:r>
          </a:p>
          <a:p>
            <a:pPr algn="ctr">
              <a:defRPr sz="1600"/>
            </a:pPr>
            <a:r>
              <a:rPr sz="1125" b="1" dirty="0"/>
              <a:t>(load balancing)</a:t>
            </a:r>
          </a:p>
        </p:txBody>
      </p:sp>
      <p:sp>
        <p:nvSpPr>
          <p:cNvPr id="94" name="delete">
            <a:extLst>
              <a:ext uri="{FF2B5EF4-FFF2-40B4-BE49-F238E27FC236}">
                <a16:creationId xmlns:a16="http://schemas.microsoft.com/office/drawing/2014/main" id="{054D43E5-42BA-9248-8462-936F4C93F759}"/>
              </a:ext>
            </a:extLst>
          </p:cNvPr>
          <p:cNvSpPr txBox="1"/>
          <p:nvPr/>
        </p:nvSpPr>
        <p:spPr>
          <a:xfrm rot="19298099">
            <a:off x="6304538" y="4450256"/>
            <a:ext cx="1333656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sz="3200" b="1" dirty="0">
                <a:solidFill>
                  <a:srgbClr val="C00000"/>
                </a:solidFill>
              </a:rPr>
              <a:t>delete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537487-D29D-B641-8558-EF3AB9159128}"/>
              </a:ext>
            </a:extLst>
          </p:cNvPr>
          <p:cNvSpPr txBox="1"/>
          <p:nvPr/>
        </p:nvSpPr>
        <p:spPr>
          <a:xfrm>
            <a:off x="395026" y="34052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환경에서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41387475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149600" y="887533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</a:t>
            </a:r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무중단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배포 전략 </a:t>
            </a:r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Canary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6DDD1-F72D-C046-BBC9-D5A4208C011B}"/>
              </a:ext>
            </a:extLst>
          </p:cNvPr>
          <p:cNvSpPr txBox="1"/>
          <p:nvPr/>
        </p:nvSpPr>
        <p:spPr>
          <a:xfrm>
            <a:off x="1701996" y="1598831"/>
            <a:ext cx="8299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Canary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또는 특정 </a:t>
            </a:r>
            <a:r>
              <a:rPr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에게만 미리 배포했다가 잘되면 전체 배포하는 방식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 완료 후 기존 서버들은 일정시간 경과 후 자동으로 삭제 된다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모서리가 둥근 직사각형">
            <a:extLst>
              <a:ext uri="{FF2B5EF4-FFF2-40B4-BE49-F238E27FC236}">
                <a16:creationId xmlns:a16="http://schemas.microsoft.com/office/drawing/2014/main" id="{C182A629-173D-8042-A450-0C4A24B39B7A}"/>
              </a:ext>
            </a:extLst>
          </p:cNvPr>
          <p:cNvSpPr/>
          <p:nvPr/>
        </p:nvSpPr>
        <p:spPr>
          <a:xfrm>
            <a:off x="7976607" y="2679088"/>
            <a:ext cx="2385338" cy="3721168"/>
          </a:xfrm>
          <a:prstGeom prst="roundRect">
            <a:avLst>
              <a:gd name="adj" fmla="val 7549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2" name="모서리가 둥근 직사각형">
            <a:extLst>
              <a:ext uri="{FF2B5EF4-FFF2-40B4-BE49-F238E27FC236}">
                <a16:creationId xmlns:a16="http://schemas.microsoft.com/office/drawing/2014/main" id="{001D01B7-8284-7A49-A047-7B44BF331F29}"/>
              </a:ext>
            </a:extLst>
          </p:cNvPr>
          <p:cNvSpPr/>
          <p:nvPr/>
        </p:nvSpPr>
        <p:spPr>
          <a:xfrm>
            <a:off x="4839909" y="2679088"/>
            <a:ext cx="2385339" cy="3721168"/>
          </a:xfrm>
          <a:prstGeom prst="roundRect">
            <a:avLst>
              <a:gd name="adj" fmla="val 7549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3" name="모서리가 둥근 직사각형">
            <a:extLst>
              <a:ext uri="{FF2B5EF4-FFF2-40B4-BE49-F238E27FC236}">
                <a16:creationId xmlns:a16="http://schemas.microsoft.com/office/drawing/2014/main" id="{CE807647-7B36-F744-AAB5-F1B59FD0663D}"/>
              </a:ext>
            </a:extLst>
          </p:cNvPr>
          <p:cNvSpPr/>
          <p:nvPr/>
        </p:nvSpPr>
        <p:spPr>
          <a:xfrm>
            <a:off x="1931729" y="2679088"/>
            <a:ext cx="2385338" cy="3721168"/>
          </a:xfrm>
          <a:prstGeom prst="roundRect">
            <a:avLst>
              <a:gd name="adj" fmla="val 7549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44" name="직사각형">
            <a:extLst>
              <a:ext uri="{FF2B5EF4-FFF2-40B4-BE49-F238E27FC236}">
                <a16:creationId xmlns:a16="http://schemas.microsoft.com/office/drawing/2014/main" id="{3EE30F66-BB87-D34D-A089-374AB91EDD5C}"/>
              </a:ext>
            </a:extLst>
          </p:cNvPr>
          <p:cNvSpPr/>
          <p:nvPr/>
        </p:nvSpPr>
        <p:spPr>
          <a:xfrm>
            <a:off x="3563968" y="3567103"/>
            <a:ext cx="694150" cy="2174575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endParaRPr sz="1547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직사각형">
            <a:extLst>
              <a:ext uri="{FF2B5EF4-FFF2-40B4-BE49-F238E27FC236}">
                <a16:creationId xmlns:a16="http://schemas.microsoft.com/office/drawing/2014/main" id="{ABCF2222-A8EA-4A42-98FD-39ADC0606218}"/>
              </a:ext>
            </a:extLst>
          </p:cNvPr>
          <p:cNvSpPr/>
          <p:nvPr/>
        </p:nvSpPr>
        <p:spPr>
          <a:xfrm>
            <a:off x="2005506" y="3584768"/>
            <a:ext cx="694149" cy="217457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endParaRPr sz="1547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6" name="Spring Boot-img.png" descr="Spring Boot-img.png">
            <a:extLst>
              <a:ext uri="{FF2B5EF4-FFF2-40B4-BE49-F238E27FC236}">
                <a16:creationId xmlns:a16="http://schemas.microsoft.com/office/drawing/2014/main" id="{312D3DCD-0FB1-DF4F-B01C-DC52996E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2158641" y="3725296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7" name="Spring Boot-img.png" descr="Spring Boot-img.png">
            <a:extLst>
              <a:ext uri="{FF2B5EF4-FFF2-40B4-BE49-F238E27FC236}">
                <a16:creationId xmlns:a16="http://schemas.microsoft.com/office/drawing/2014/main" id="{9BCF9FBA-23E5-3544-A586-D04548EF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2158641" y="4213822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8" name="Spring Boot-img.png" descr="Spring Boot-img.png">
            <a:extLst>
              <a:ext uri="{FF2B5EF4-FFF2-40B4-BE49-F238E27FC236}">
                <a16:creationId xmlns:a16="http://schemas.microsoft.com/office/drawing/2014/main" id="{D2464B23-1D93-A34E-80A9-CCBAE926B1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2158641" y="4702347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9" name="Spring Boot-img.png" descr="Spring Boot-img.png">
            <a:extLst>
              <a:ext uri="{FF2B5EF4-FFF2-40B4-BE49-F238E27FC236}">
                <a16:creationId xmlns:a16="http://schemas.microsoft.com/office/drawing/2014/main" id="{CA0C0CB0-6376-9E4E-96C6-3FF164E07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2158641" y="5190872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0" name="다중 다이아몬드 장식 활자">
            <a:extLst>
              <a:ext uri="{FF2B5EF4-FFF2-40B4-BE49-F238E27FC236}">
                <a16:creationId xmlns:a16="http://schemas.microsoft.com/office/drawing/2014/main" id="{664F1DBC-102A-7743-AA8B-99A2BB87CBB9}"/>
              </a:ext>
            </a:extLst>
          </p:cNvPr>
          <p:cNvSpPr/>
          <p:nvPr/>
        </p:nvSpPr>
        <p:spPr>
          <a:xfrm>
            <a:off x="2889281" y="3117861"/>
            <a:ext cx="523813" cy="523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139" y="4661"/>
                </a:lnTo>
                <a:lnTo>
                  <a:pt x="10800" y="9322"/>
                </a:lnTo>
                <a:lnTo>
                  <a:pt x="15461" y="4661"/>
                </a:lnTo>
                <a:lnTo>
                  <a:pt x="10800" y="0"/>
                </a:lnTo>
                <a:close/>
                <a:moveTo>
                  <a:pt x="4661" y="6139"/>
                </a:moveTo>
                <a:lnTo>
                  <a:pt x="0" y="10800"/>
                </a:lnTo>
                <a:lnTo>
                  <a:pt x="4661" y="15461"/>
                </a:lnTo>
                <a:lnTo>
                  <a:pt x="9322" y="10800"/>
                </a:lnTo>
                <a:lnTo>
                  <a:pt x="4661" y="6139"/>
                </a:lnTo>
                <a:close/>
                <a:moveTo>
                  <a:pt x="16939" y="6139"/>
                </a:moveTo>
                <a:lnTo>
                  <a:pt x="12278" y="10800"/>
                </a:lnTo>
                <a:lnTo>
                  <a:pt x="16939" y="15461"/>
                </a:lnTo>
                <a:lnTo>
                  <a:pt x="21600" y="10800"/>
                </a:lnTo>
                <a:lnTo>
                  <a:pt x="16939" y="6139"/>
                </a:lnTo>
                <a:close/>
                <a:moveTo>
                  <a:pt x="10800" y="12278"/>
                </a:moveTo>
                <a:lnTo>
                  <a:pt x="6139" y="16939"/>
                </a:lnTo>
                <a:lnTo>
                  <a:pt x="10800" y="21600"/>
                </a:lnTo>
                <a:lnTo>
                  <a:pt x="15461" y="16939"/>
                </a:lnTo>
                <a:lnTo>
                  <a:pt x="10800" y="1227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51" name="Spring Boot-img.png" descr="Spring Boot-img.png">
            <a:extLst>
              <a:ext uri="{FF2B5EF4-FFF2-40B4-BE49-F238E27FC236}">
                <a16:creationId xmlns:a16="http://schemas.microsoft.com/office/drawing/2014/main" id="{65F2F20C-34E2-D240-9F36-F82B4BFE07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3700358" y="3679734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2" name="Spring Boot-img.png" descr="Spring Boot-img.png">
            <a:extLst>
              <a:ext uri="{FF2B5EF4-FFF2-40B4-BE49-F238E27FC236}">
                <a16:creationId xmlns:a16="http://schemas.microsoft.com/office/drawing/2014/main" id="{6BBCACF7-6B3B-3B46-825B-DF4B6B8A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3700358" y="4168259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3" name="Spring Boot-img.png" descr="Spring Boot-img.png">
            <a:extLst>
              <a:ext uri="{FF2B5EF4-FFF2-40B4-BE49-F238E27FC236}">
                <a16:creationId xmlns:a16="http://schemas.microsoft.com/office/drawing/2014/main" id="{337112AF-E22E-7944-A56C-279375E87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3700358" y="4656784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4" name="Spring Boot-img.png" descr="Spring Boot-img.png">
            <a:extLst>
              <a:ext uri="{FF2B5EF4-FFF2-40B4-BE49-F238E27FC236}">
                <a16:creationId xmlns:a16="http://schemas.microsoft.com/office/drawing/2014/main" id="{FED73264-EE95-0B46-BF78-B490BE49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3700358" y="5145309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5" name="선">
            <a:extLst>
              <a:ext uri="{FF2B5EF4-FFF2-40B4-BE49-F238E27FC236}">
                <a16:creationId xmlns:a16="http://schemas.microsoft.com/office/drawing/2014/main" id="{701BFCBE-447B-A44E-B8FF-785389B950A4}"/>
              </a:ext>
            </a:extLst>
          </p:cNvPr>
          <p:cNvSpPr/>
          <p:nvPr/>
        </p:nvSpPr>
        <p:spPr>
          <a:xfrm flipH="1">
            <a:off x="2563441" y="3569411"/>
            <a:ext cx="434408" cy="308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56" name="v1.0">
            <a:extLst>
              <a:ext uri="{FF2B5EF4-FFF2-40B4-BE49-F238E27FC236}">
                <a16:creationId xmlns:a16="http://schemas.microsoft.com/office/drawing/2014/main" id="{C4C15DB7-B919-F943-9578-2B7F2125AA8D}"/>
              </a:ext>
            </a:extLst>
          </p:cNvPr>
          <p:cNvSpPr txBox="1"/>
          <p:nvPr/>
        </p:nvSpPr>
        <p:spPr>
          <a:xfrm>
            <a:off x="2167423" y="5744321"/>
            <a:ext cx="362280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700"/>
            </a:lvl1pPr>
          </a:lstStyle>
          <a:p>
            <a:r>
              <a:rPr sz="1195"/>
              <a:t>v1.0</a:t>
            </a:r>
          </a:p>
        </p:txBody>
      </p:sp>
      <p:sp>
        <p:nvSpPr>
          <p:cNvPr id="57" name="v1.1">
            <a:extLst>
              <a:ext uri="{FF2B5EF4-FFF2-40B4-BE49-F238E27FC236}">
                <a16:creationId xmlns:a16="http://schemas.microsoft.com/office/drawing/2014/main" id="{F4C8C104-5834-E448-AFB2-F13E6E87CEB7}"/>
              </a:ext>
            </a:extLst>
          </p:cNvPr>
          <p:cNvSpPr txBox="1"/>
          <p:nvPr/>
        </p:nvSpPr>
        <p:spPr>
          <a:xfrm>
            <a:off x="3725886" y="5744321"/>
            <a:ext cx="362280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700"/>
            </a:lvl1pPr>
          </a:lstStyle>
          <a:p>
            <a:r>
              <a:rPr sz="1195" dirty="0">
                <a:solidFill>
                  <a:schemeClr val="accent4">
                    <a:lumMod val="75000"/>
                  </a:schemeClr>
                </a:solidFill>
              </a:rPr>
              <a:t>v1.1</a:t>
            </a:r>
          </a:p>
        </p:txBody>
      </p:sp>
      <p:sp>
        <p:nvSpPr>
          <p:cNvPr id="58" name="LB…">
            <a:extLst>
              <a:ext uri="{FF2B5EF4-FFF2-40B4-BE49-F238E27FC236}">
                <a16:creationId xmlns:a16="http://schemas.microsoft.com/office/drawing/2014/main" id="{12432BD1-D7F3-3344-A611-1D535379E10B}"/>
              </a:ext>
            </a:extLst>
          </p:cNvPr>
          <p:cNvSpPr txBox="1"/>
          <p:nvPr/>
        </p:nvSpPr>
        <p:spPr>
          <a:xfrm>
            <a:off x="2577232" y="2679088"/>
            <a:ext cx="1152560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1500"/>
            </a:pPr>
            <a:r>
              <a:rPr sz="1100" b="1" dirty="0"/>
              <a:t>LB</a:t>
            </a:r>
          </a:p>
          <a:p>
            <a:pPr algn="ctr">
              <a:defRPr sz="1500"/>
            </a:pPr>
            <a:r>
              <a:rPr sz="1100" b="1" dirty="0"/>
              <a:t>(load balancing)</a:t>
            </a:r>
          </a:p>
        </p:txBody>
      </p:sp>
      <p:sp>
        <p:nvSpPr>
          <p:cNvPr id="59" name="선">
            <a:extLst>
              <a:ext uri="{FF2B5EF4-FFF2-40B4-BE49-F238E27FC236}">
                <a16:creationId xmlns:a16="http://schemas.microsoft.com/office/drawing/2014/main" id="{BCBB9E76-7F64-6945-8864-572A19E6A40A}"/>
              </a:ext>
            </a:extLst>
          </p:cNvPr>
          <p:cNvSpPr/>
          <p:nvPr/>
        </p:nvSpPr>
        <p:spPr>
          <a:xfrm flipH="1">
            <a:off x="2563442" y="3566454"/>
            <a:ext cx="431766" cy="851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95" name="선">
            <a:extLst>
              <a:ext uri="{FF2B5EF4-FFF2-40B4-BE49-F238E27FC236}">
                <a16:creationId xmlns:a16="http://schemas.microsoft.com/office/drawing/2014/main" id="{85474AF3-1EC8-CB4E-986E-4DFD17BE376B}"/>
              </a:ext>
            </a:extLst>
          </p:cNvPr>
          <p:cNvSpPr/>
          <p:nvPr/>
        </p:nvSpPr>
        <p:spPr>
          <a:xfrm flipH="1">
            <a:off x="2563391" y="3565005"/>
            <a:ext cx="444195" cy="13040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96" name="선">
            <a:extLst>
              <a:ext uri="{FF2B5EF4-FFF2-40B4-BE49-F238E27FC236}">
                <a16:creationId xmlns:a16="http://schemas.microsoft.com/office/drawing/2014/main" id="{171C2479-2869-D746-B07D-529AD04D93A8}"/>
              </a:ext>
            </a:extLst>
          </p:cNvPr>
          <p:cNvSpPr/>
          <p:nvPr/>
        </p:nvSpPr>
        <p:spPr>
          <a:xfrm flipH="1">
            <a:off x="2590086" y="3564084"/>
            <a:ext cx="400638" cy="179338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97" name="선">
            <a:extLst>
              <a:ext uri="{FF2B5EF4-FFF2-40B4-BE49-F238E27FC236}">
                <a16:creationId xmlns:a16="http://schemas.microsoft.com/office/drawing/2014/main" id="{72C7B148-AEAE-124B-8A1D-1D41DB2824B6}"/>
              </a:ext>
            </a:extLst>
          </p:cNvPr>
          <p:cNvSpPr/>
          <p:nvPr/>
        </p:nvSpPr>
        <p:spPr>
          <a:xfrm>
            <a:off x="3356773" y="3528848"/>
            <a:ext cx="434664" cy="2933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98" name="90%">
            <a:extLst>
              <a:ext uri="{FF2B5EF4-FFF2-40B4-BE49-F238E27FC236}">
                <a16:creationId xmlns:a16="http://schemas.microsoft.com/office/drawing/2014/main" id="{05EC47E1-49B6-724E-9DA7-3214DE7F2D4A}"/>
              </a:ext>
            </a:extLst>
          </p:cNvPr>
          <p:cNvSpPr txBox="1"/>
          <p:nvPr/>
        </p:nvSpPr>
        <p:spPr>
          <a:xfrm>
            <a:off x="2028359" y="6112680"/>
            <a:ext cx="431208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90%</a:t>
            </a:r>
          </a:p>
        </p:txBody>
      </p:sp>
      <p:sp>
        <p:nvSpPr>
          <p:cNvPr id="99" name="10%">
            <a:extLst>
              <a:ext uri="{FF2B5EF4-FFF2-40B4-BE49-F238E27FC236}">
                <a16:creationId xmlns:a16="http://schemas.microsoft.com/office/drawing/2014/main" id="{8B1058C4-F643-CC48-9D79-02532555BDD0}"/>
              </a:ext>
            </a:extLst>
          </p:cNvPr>
          <p:cNvSpPr txBox="1"/>
          <p:nvPr/>
        </p:nvSpPr>
        <p:spPr>
          <a:xfrm>
            <a:off x="3644546" y="6112680"/>
            <a:ext cx="431208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b="1" dirty="0">
                <a:solidFill>
                  <a:srgbClr val="C00000"/>
                </a:solidFill>
              </a:rPr>
              <a:t>10%</a:t>
            </a:r>
          </a:p>
        </p:txBody>
      </p:sp>
      <p:sp>
        <p:nvSpPr>
          <p:cNvPr id="100" name="직사각형">
            <a:extLst>
              <a:ext uri="{FF2B5EF4-FFF2-40B4-BE49-F238E27FC236}">
                <a16:creationId xmlns:a16="http://schemas.microsoft.com/office/drawing/2014/main" id="{CE8BE9DF-16FE-7F42-9EEC-931FF41DD42C}"/>
              </a:ext>
            </a:extLst>
          </p:cNvPr>
          <p:cNvSpPr/>
          <p:nvPr/>
        </p:nvSpPr>
        <p:spPr>
          <a:xfrm>
            <a:off x="6494161" y="3530731"/>
            <a:ext cx="694150" cy="2174574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endParaRPr sz="1547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1" name="직사각형">
            <a:extLst>
              <a:ext uri="{FF2B5EF4-FFF2-40B4-BE49-F238E27FC236}">
                <a16:creationId xmlns:a16="http://schemas.microsoft.com/office/drawing/2014/main" id="{E67DEE73-030C-2D45-81ED-D543E5648B1F}"/>
              </a:ext>
            </a:extLst>
          </p:cNvPr>
          <p:cNvSpPr/>
          <p:nvPr/>
        </p:nvSpPr>
        <p:spPr>
          <a:xfrm>
            <a:off x="4935699" y="3548394"/>
            <a:ext cx="694150" cy="217457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endParaRPr sz="1547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" name="Spring Boot-img.png" descr="Spring Boot-img.png">
            <a:extLst>
              <a:ext uri="{FF2B5EF4-FFF2-40B4-BE49-F238E27FC236}">
                <a16:creationId xmlns:a16="http://schemas.microsoft.com/office/drawing/2014/main" id="{37AA99A0-DE3F-7043-8788-22012C56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5088834" y="3688922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Spring Boot-img.png" descr="Spring Boot-img.png">
            <a:extLst>
              <a:ext uri="{FF2B5EF4-FFF2-40B4-BE49-F238E27FC236}">
                <a16:creationId xmlns:a16="http://schemas.microsoft.com/office/drawing/2014/main" id="{314EDF55-1BF9-6747-84BC-5CE241740B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5088834" y="4177448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Spring Boot-img.png" descr="Spring Boot-img.png">
            <a:extLst>
              <a:ext uri="{FF2B5EF4-FFF2-40B4-BE49-F238E27FC236}">
                <a16:creationId xmlns:a16="http://schemas.microsoft.com/office/drawing/2014/main" id="{69606F32-1037-A24A-99C4-2777B30E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5088834" y="4665973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Spring Boot-img.png" descr="Spring Boot-img.png">
            <a:extLst>
              <a:ext uri="{FF2B5EF4-FFF2-40B4-BE49-F238E27FC236}">
                <a16:creationId xmlns:a16="http://schemas.microsoft.com/office/drawing/2014/main" id="{7BAC02CE-CC35-1E4D-B95C-5BD534A9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5088834" y="5154498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다중 다이아몬드 장식 활자">
            <a:extLst>
              <a:ext uri="{FF2B5EF4-FFF2-40B4-BE49-F238E27FC236}">
                <a16:creationId xmlns:a16="http://schemas.microsoft.com/office/drawing/2014/main" id="{DA8DAB7D-3291-5F49-9794-549C9A89D12C}"/>
              </a:ext>
            </a:extLst>
          </p:cNvPr>
          <p:cNvSpPr/>
          <p:nvPr/>
        </p:nvSpPr>
        <p:spPr>
          <a:xfrm>
            <a:off x="5819474" y="3081487"/>
            <a:ext cx="523813" cy="523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139" y="4661"/>
                </a:lnTo>
                <a:lnTo>
                  <a:pt x="10800" y="9322"/>
                </a:lnTo>
                <a:lnTo>
                  <a:pt x="15461" y="4661"/>
                </a:lnTo>
                <a:lnTo>
                  <a:pt x="10800" y="0"/>
                </a:lnTo>
                <a:close/>
                <a:moveTo>
                  <a:pt x="4661" y="6139"/>
                </a:moveTo>
                <a:lnTo>
                  <a:pt x="0" y="10800"/>
                </a:lnTo>
                <a:lnTo>
                  <a:pt x="4661" y="15461"/>
                </a:lnTo>
                <a:lnTo>
                  <a:pt x="9322" y="10800"/>
                </a:lnTo>
                <a:lnTo>
                  <a:pt x="4661" y="6139"/>
                </a:lnTo>
                <a:close/>
                <a:moveTo>
                  <a:pt x="16939" y="6139"/>
                </a:moveTo>
                <a:lnTo>
                  <a:pt x="12278" y="10800"/>
                </a:lnTo>
                <a:lnTo>
                  <a:pt x="16939" y="15461"/>
                </a:lnTo>
                <a:lnTo>
                  <a:pt x="21600" y="10800"/>
                </a:lnTo>
                <a:lnTo>
                  <a:pt x="16939" y="6139"/>
                </a:lnTo>
                <a:close/>
                <a:moveTo>
                  <a:pt x="10800" y="12278"/>
                </a:moveTo>
                <a:lnTo>
                  <a:pt x="6139" y="16939"/>
                </a:lnTo>
                <a:lnTo>
                  <a:pt x="10800" y="21600"/>
                </a:lnTo>
                <a:lnTo>
                  <a:pt x="15461" y="16939"/>
                </a:lnTo>
                <a:lnTo>
                  <a:pt x="10800" y="1227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107" name="Spring Boot-img.png" descr="Spring Boot-img.png">
            <a:extLst>
              <a:ext uri="{FF2B5EF4-FFF2-40B4-BE49-F238E27FC236}">
                <a16:creationId xmlns:a16="http://schemas.microsoft.com/office/drawing/2014/main" id="{0968BAF5-F3A2-3A4B-BA68-9E054003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630550" y="3643361"/>
            <a:ext cx="421371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08" name="Spring Boot-img.png" descr="Spring Boot-img.png">
            <a:extLst>
              <a:ext uri="{FF2B5EF4-FFF2-40B4-BE49-F238E27FC236}">
                <a16:creationId xmlns:a16="http://schemas.microsoft.com/office/drawing/2014/main" id="{E7585412-30C0-164E-99B4-1C99E0A1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630550" y="4131886"/>
            <a:ext cx="421371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09" name="Spring Boot-img.png" descr="Spring Boot-img.png">
            <a:extLst>
              <a:ext uri="{FF2B5EF4-FFF2-40B4-BE49-F238E27FC236}">
                <a16:creationId xmlns:a16="http://schemas.microsoft.com/office/drawing/2014/main" id="{FA21773D-CF9E-8040-B030-F520A30BF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630550" y="4620411"/>
            <a:ext cx="421371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10" name="Spring Boot-img.png" descr="Spring Boot-img.png">
            <a:extLst>
              <a:ext uri="{FF2B5EF4-FFF2-40B4-BE49-F238E27FC236}">
                <a16:creationId xmlns:a16="http://schemas.microsoft.com/office/drawing/2014/main" id="{906C4BE6-EEA6-2B45-9BA3-84F0718E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6630550" y="5108936"/>
            <a:ext cx="421371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11" name="선">
            <a:extLst>
              <a:ext uri="{FF2B5EF4-FFF2-40B4-BE49-F238E27FC236}">
                <a16:creationId xmlns:a16="http://schemas.microsoft.com/office/drawing/2014/main" id="{655FB95D-39B4-CE47-B81E-9E288F8747C0}"/>
              </a:ext>
            </a:extLst>
          </p:cNvPr>
          <p:cNvSpPr/>
          <p:nvPr/>
        </p:nvSpPr>
        <p:spPr>
          <a:xfrm flipH="1">
            <a:off x="5493635" y="3533037"/>
            <a:ext cx="434408" cy="308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12" name="v1.0">
            <a:extLst>
              <a:ext uri="{FF2B5EF4-FFF2-40B4-BE49-F238E27FC236}">
                <a16:creationId xmlns:a16="http://schemas.microsoft.com/office/drawing/2014/main" id="{498697C8-58FA-B444-929A-5713B9CE1961}"/>
              </a:ext>
            </a:extLst>
          </p:cNvPr>
          <p:cNvSpPr txBox="1"/>
          <p:nvPr/>
        </p:nvSpPr>
        <p:spPr>
          <a:xfrm>
            <a:off x="5097616" y="5744321"/>
            <a:ext cx="362280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700"/>
            </a:lvl1pPr>
          </a:lstStyle>
          <a:p>
            <a:r>
              <a:rPr sz="1195"/>
              <a:t>v1.0</a:t>
            </a:r>
          </a:p>
        </p:txBody>
      </p:sp>
      <p:sp>
        <p:nvSpPr>
          <p:cNvPr id="113" name="v1.1">
            <a:extLst>
              <a:ext uri="{FF2B5EF4-FFF2-40B4-BE49-F238E27FC236}">
                <a16:creationId xmlns:a16="http://schemas.microsoft.com/office/drawing/2014/main" id="{C0CA4B56-5AEF-CD48-A94B-9C31BF247DA8}"/>
              </a:ext>
            </a:extLst>
          </p:cNvPr>
          <p:cNvSpPr txBox="1"/>
          <p:nvPr/>
        </p:nvSpPr>
        <p:spPr>
          <a:xfrm>
            <a:off x="6656078" y="5744321"/>
            <a:ext cx="362280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700"/>
            </a:lvl1pPr>
          </a:lstStyle>
          <a:p>
            <a:r>
              <a:rPr sz="1195">
                <a:solidFill>
                  <a:schemeClr val="accent4">
                    <a:lumMod val="75000"/>
                  </a:schemeClr>
                </a:solidFill>
              </a:rPr>
              <a:t>v1.1</a:t>
            </a:r>
          </a:p>
        </p:txBody>
      </p:sp>
      <p:sp>
        <p:nvSpPr>
          <p:cNvPr id="114" name="LB…">
            <a:extLst>
              <a:ext uri="{FF2B5EF4-FFF2-40B4-BE49-F238E27FC236}">
                <a16:creationId xmlns:a16="http://schemas.microsoft.com/office/drawing/2014/main" id="{AB520B79-F1BC-224F-B637-F5F06833B2F9}"/>
              </a:ext>
            </a:extLst>
          </p:cNvPr>
          <p:cNvSpPr txBox="1"/>
          <p:nvPr/>
        </p:nvSpPr>
        <p:spPr>
          <a:xfrm>
            <a:off x="5507424" y="2642715"/>
            <a:ext cx="1152560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1500"/>
            </a:pPr>
            <a:r>
              <a:rPr sz="1100" b="1"/>
              <a:t>LB</a:t>
            </a:r>
          </a:p>
          <a:p>
            <a:pPr algn="ctr">
              <a:defRPr sz="1500"/>
            </a:pPr>
            <a:r>
              <a:rPr sz="1100" b="1"/>
              <a:t>(load balancing)</a:t>
            </a:r>
          </a:p>
        </p:txBody>
      </p:sp>
      <p:sp>
        <p:nvSpPr>
          <p:cNvPr id="115" name="선">
            <a:extLst>
              <a:ext uri="{FF2B5EF4-FFF2-40B4-BE49-F238E27FC236}">
                <a16:creationId xmlns:a16="http://schemas.microsoft.com/office/drawing/2014/main" id="{A9618418-F938-7149-BB92-8DE8177A6BF5}"/>
              </a:ext>
            </a:extLst>
          </p:cNvPr>
          <p:cNvSpPr/>
          <p:nvPr/>
        </p:nvSpPr>
        <p:spPr>
          <a:xfrm flipH="1">
            <a:off x="5493635" y="3530080"/>
            <a:ext cx="431766" cy="851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16" name="선">
            <a:extLst>
              <a:ext uri="{FF2B5EF4-FFF2-40B4-BE49-F238E27FC236}">
                <a16:creationId xmlns:a16="http://schemas.microsoft.com/office/drawing/2014/main" id="{99DC6DED-2C0B-6340-88F1-6A0907EC2499}"/>
              </a:ext>
            </a:extLst>
          </p:cNvPr>
          <p:cNvSpPr/>
          <p:nvPr/>
        </p:nvSpPr>
        <p:spPr>
          <a:xfrm>
            <a:off x="6284100" y="3487019"/>
            <a:ext cx="358812" cy="8087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17" name="선">
            <a:extLst>
              <a:ext uri="{FF2B5EF4-FFF2-40B4-BE49-F238E27FC236}">
                <a16:creationId xmlns:a16="http://schemas.microsoft.com/office/drawing/2014/main" id="{62243EE9-37AD-F247-915B-3FBD77DCAD64}"/>
              </a:ext>
            </a:extLst>
          </p:cNvPr>
          <p:cNvSpPr/>
          <p:nvPr/>
        </p:nvSpPr>
        <p:spPr>
          <a:xfrm>
            <a:off x="6286966" y="3492475"/>
            <a:ext cx="434664" cy="2933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18" name="50%">
            <a:extLst>
              <a:ext uri="{FF2B5EF4-FFF2-40B4-BE49-F238E27FC236}">
                <a16:creationId xmlns:a16="http://schemas.microsoft.com/office/drawing/2014/main" id="{1A02DF57-7B0C-3A4C-860B-C336C6C3CCBC}"/>
              </a:ext>
            </a:extLst>
          </p:cNvPr>
          <p:cNvSpPr txBox="1"/>
          <p:nvPr/>
        </p:nvSpPr>
        <p:spPr>
          <a:xfrm>
            <a:off x="5003201" y="6112680"/>
            <a:ext cx="431208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b="1">
                <a:solidFill>
                  <a:schemeClr val="bg2">
                    <a:lumMod val="60000"/>
                    <a:lumOff val="40000"/>
                  </a:schemeClr>
                </a:solidFill>
              </a:rPr>
              <a:t>50%</a:t>
            </a:r>
          </a:p>
        </p:txBody>
      </p:sp>
      <p:sp>
        <p:nvSpPr>
          <p:cNvPr id="119" name="50%">
            <a:extLst>
              <a:ext uri="{FF2B5EF4-FFF2-40B4-BE49-F238E27FC236}">
                <a16:creationId xmlns:a16="http://schemas.microsoft.com/office/drawing/2014/main" id="{988FB42C-7B71-5D4A-84FC-2812C73315D1}"/>
              </a:ext>
            </a:extLst>
          </p:cNvPr>
          <p:cNvSpPr txBox="1"/>
          <p:nvPr/>
        </p:nvSpPr>
        <p:spPr>
          <a:xfrm>
            <a:off x="6601527" y="6112680"/>
            <a:ext cx="431208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b="1">
                <a:solidFill>
                  <a:srgbClr val="C00000"/>
                </a:solidFill>
              </a:rPr>
              <a:t>50%</a:t>
            </a:r>
          </a:p>
        </p:txBody>
      </p:sp>
      <p:sp>
        <p:nvSpPr>
          <p:cNvPr id="120" name="직사각형">
            <a:extLst>
              <a:ext uri="{FF2B5EF4-FFF2-40B4-BE49-F238E27FC236}">
                <a16:creationId xmlns:a16="http://schemas.microsoft.com/office/drawing/2014/main" id="{5006A947-8708-EE4D-854C-1FFE29A82642}"/>
              </a:ext>
            </a:extLst>
          </p:cNvPr>
          <p:cNvSpPr/>
          <p:nvPr/>
        </p:nvSpPr>
        <p:spPr>
          <a:xfrm>
            <a:off x="9665671" y="3514770"/>
            <a:ext cx="694150" cy="2174575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endParaRPr sz="1547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1" name="직사각형">
            <a:extLst>
              <a:ext uri="{FF2B5EF4-FFF2-40B4-BE49-F238E27FC236}">
                <a16:creationId xmlns:a16="http://schemas.microsoft.com/office/drawing/2014/main" id="{233FA3DC-B90B-844A-BE5D-1E43E599084E}"/>
              </a:ext>
            </a:extLst>
          </p:cNvPr>
          <p:cNvSpPr/>
          <p:nvPr/>
        </p:nvSpPr>
        <p:spPr>
          <a:xfrm>
            <a:off x="8107209" y="3532434"/>
            <a:ext cx="694150" cy="21745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endParaRPr sz="1547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2" name="Spring Boot-img.png" descr="Spring Boot-img.png">
            <a:extLst>
              <a:ext uri="{FF2B5EF4-FFF2-40B4-BE49-F238E27FC236}">
                <a16:creationId xmlns:a16="http://schemas.microsoft.com/office/drawing/2014/main" id="{FD9C042D-984A-2B45-8EDE-EEFB692D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8260344" y="3672963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23" name="Spring Boot-img.png" descr="Spring Boot-img.png">
            <a:extLst>
              <a:ext uri="{FF2B5EF4-FFF2-40B4-BE49-F238E27FC236}">
                <a16:creationId xmlns:a16="http://schemas.microsoft.com/office/drawing/2014/main" id="{5E7572FF-1E59-1444-BDBE-90DFB003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8260344" y="4161488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24" name="Spring Boot-img.png" descr="Spring Boot-img.png">
            <a:extLst>
              <a:ext uri="{FF2B5EF4-FFF2-40B4-BE49-F238E27FC236}">
                <a16:creationId xmlns:a16="http://schemas.microsoft.com/office/drawing/2014/main" id="{0E29AA1A-2DF3-B94B-8676-5E149750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8260344" y="4650013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25" name="Spring Boot-img.png" descr="Spring Boot-img.png">
            <a:extLst>
              <a:ext uri="{FF2B5EF4-FFF2-40B4-BE49-F238E27FC236}">
                <a16:creationId xmlns:a16="http://schemas.microsoft.com/office/drawing/2014/main" id="{B37DEC32-3B68-764B-94D9-E18147ED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8260344" y="5138537"/>
            <a:ext cx="421370" cy="40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26" name="다중 다이아몬드 장식 활자">
            <a:extLst>
              <a:ext uri="{FF2B5EF4-FFF2-40B4-BE49-F238E27FC236}">
                <a16:creationId xmlns:a16="http://schemas.microsoft.com/office/drawing/2014/main" id="{00ECE9CE-D5FC-FA4E-8089-728805DB130A}"/>
              </a:ext>
            </a:extLst>
          </p:cNvPr>
          <p:cNvSpPr/>
          <p:nvPr/>
        </p:nvSpPr>
        <p:spPr>
          <a:xfrm>
            <a:off x="8990983" y="3065529"/>
            <a:ext cx="523813" cy="523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139" y="4661"/>
                </a:lnTo>
                <a:lnTo>
                  <a:pt x="10800" y="9322"/>
                </a:lnTo>
                <a:lnTo>
                  <a:pt x="15461" y="4661"/>
                </a:lnTo>
                <a:lnTo>
                  <a:pt x="10800" y="0"/>
                </a:lnTo>
                <a:close/>
                <a:moveTo>
                  <a:pt x="4661" y="6139"/>
                </a:moveTo>
                <a:lnTo>
                  <a:pt x="0" y="10800"/>
                </a:lnTo>
                <a:lnTo>
                  <a:pt x="4661" y="15461"/>
                </a:lnTo>
                <a:lnTo>
                  <a:pt x="9322" y="10800"/>
                </a:lnTo>
                <a:lnTo>
                  <a:pt x="4661" y="6139"/>
                </a:lnTo>
                <a:close/>
                <a:moveTo>
                  <a:pt x="16939" y="6139"/>
                </a:moveTo>
                <a:lnTo>
                  <a:pt x="12278" y="10800"/>
                </a:lnTo>
                <a:lnTo>
                  <a:pt x="16939" y="15461"/>
                </a:lnTo>
                <a:lnTo>
                  <a:pt x="21600" y="10800"/>
                </a:lnTo>
                <a:lnTo>
                  <a:pt x="16939" y="6139"/>
                </a:lnTo>
                <a:close/>
                <a:moveTo>
                  <a:pt x="10800" y="12278"/>
                </a:moveTo>
                <a:lnTo>
                  <a:pt x="6139" y="16939"/>
                </a:lnTo>
                <a:lnTo>
                  <a:pt x="10800" y="21600"/>
                </a:lnTo>
                <a:lnTo>
                  <a:pt x="15461" y="16939"/>
                </a:lnTo>
                <a:lnTo>
                  <a:pt x="10800" y="1227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127" name="Spring Boot-img.png" descr="Spring Boot-img.png">
            <a:extLst>
              <a:ext uri="{FF2B5EF4-FFF2-40B4-BE49-F238E27FC236}">
                <a16:creationId xmlns:a16="http://schemas.microsoft.com/office/drawing/2014/main" id="{CC21BA82-C147-DA45-B218-ECDC8CF9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9802061" y="3627401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28" name="Spring Boot-img.png" descr="Spring Boot-img.png">
            <a:extLst>
              <a:ext uri="{FF2B5EF4-FFF2-40B4-BE49-F238E27FC236}">
                <a16:creationId xmlns:a16="http://schemas.microsoft.com/office/drawing/2014/main" id="{DD61F0BF-005B-D048-8BE2-3F859300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9802061" y="4115926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29" name="Spring Boot-img.png" descr="Spring Boot-img.png">
            <a:extLst>
              <a:ext uri="{FF2B5EF4-FFF2-40B4-BE49-F238E27FC236}">
                <a16:creationId xmlns:a16="http://schemas.microsoft.com/office/drawing/2014/main" id="{B32B1D0B-4AA8-D946-8C18-19E60584DF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9802061" y="4604451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30" name="Spring Boot-img.png" descr="Spring Boot-img.png">
            <a:extLst>
              <a:ext uri="{FF2B5EF4-FFF2-40B4-BE49-F238E27FC236}">
                <a16:creationId xmlns:a16="http://schemas.microsoft.com/office/drawing/2014/main" id="{BFCDE9EA-466C-B74A-A5F4-017929CE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4" t="3198" r="2510" b="3201"/>
          <a:stretch>
            <a:fillRect/>
          </a:stretch>
        </p:blipFill>
        <p:spPr>
          <a:xfrm>
            <a:off x="9802061" y="5092976"/>
            <a:ext cx="421370" cy="40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0" y="0"/>
                </a:moveTo>
                <a:cubicBezTo>
                  <a:pt x="2875" y="0"/>
                  <a:pt x="2274" y="6"/>
                  <a:pt x="1659" y="210"/>
                </a:cubicBezTo>
                <a:cubicBezTo>
                  <a:pt x="978" y="471"/>
                  <a:pt x="448" y="1027"/>
                  <a:pt x="200" y="1742"/>
                </a:cubicBezTo>
                <a:cubicBezTo>
                  <a:pt x="3" y="2396"/>
                  <a:pt x="0" y="3009"/>
                  <a:pt x="0" y="4221"/>
                </a:cubicBezTo>
                <a:lnTo>
                  <a:pt x="0" y="17349"/>
                </a:lnTo>
                <a:cubicBezTo>
                  <a:pt x="0" y="18580"/>
                  <a:pt x="3" y="19204"/>
                  <a:pt x="200" y="19858"/>
                </a:cubicBezTo>
                <a:cubicBezTo>
                  <a:pt x="448" y="20573"/>
                  <a:pt x="978" y="21129"/>
                  <a:pt x="1659" y="21390"/>
                </a:cubicBezTo>
                <a:cubicBezTo>
                  <a:pt x="2282" y="21597"/>
                  <a:pt x="2865" y="21600"/>
                  <a:pt x="4020" y="21600"/>
                </a:cubicBezTo>
                <a:lnTo>
                  <a:pt x="17566" y="21600"/>
                </a:lnTo>
                <a:cubicBezTo>
                  <a:pt x="18738" y="21600"/>
                  <a:pt x="19318" y="21597"/>
                  <a:pt x="19941" y="21390"/>
                </a:cubicBezTo>
                <a:cubicBezTo>
                  <a:pt x="20622" y="21129"/>
                  <a:pt x="21152" y="20573"/>
                  <a:pt x="21400" y="19858"/>
                </a:cubicBezTo>
                <a:cubicBezTo>
                  <a:pt x="21597" y="19204"/>
                  <a:pt x="21600" y="18591"/>
                  <a:pt x="21600" y="17379"/>
                </a:cubicBezTo>
                <a:lnTo>
                  <a:pt x="21600" y="4251"/>
                </a:lnTo>
                <a:cubicBezTo>
                  <a:pt x="21600" y="3020"/>
                  <a:pt x="21597" y="2396"/>
                  <a:pt x="21400" y="1742"/>
                </a:cubicBezTo>
                <a:cubicBezTo>
                  <a:pt x="21152" y="1027"/>
                  <a:pt x="20622" y="471"/>
                  <a:pt x="19941" y="210"/>
                </a:cubicBezTo>
                <a:cubicBezTo>
                  <a:pt x="19318" y="3"/>
                  <a:pt x="18735" y="0"/>
                  <a:pt x="17580" y="0"/>
                </a:cubicBezTo>
                <a:lnTo>
                  <a:pt x="4048" y="0"/>
                </a:lnTo>
                <a:lnTo>
                  <a:pt x="402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31" name="v1.0">
            <a:extLst>
              <a:ext uri="{FF2B5EF4-FFF2-40B4-BE49-F238E27FC236}">
                <a16:creationId xmlns:a16="http://schemas.microsoft.com/office/drawing/2014/main" id="{818FA3C9-2DD7-4D4C-8C57-556F349FDB28}"/>
              </a:ext>
            </a:extLst>
          </p:cNvPr>
          <p:cNvSpPr txBox="1"/>
          <p:nvPr/>
        </p:nvSpPr>
        <p:spPr>
          <a:xfrm>
            <a:off x="8269126" y="5744321"/>
            <a:ext cx="362280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700"/>
            </a:lvl1pPr>
          </a:lstStyle>
          <a:p>
            <a:r>
              <a:rPr sz="1195"/>
              <a:t>v1.0</a:t>
            </a:r>
          </a:p>
        </p:txBody>
      </p:sp>
      <p:sp>
        <p:nvSpPr>
          <p:cNvPr id="132" name="v1.1">
            <a:extLst>
              <a:ext uri="{FF2B5EF4-FFF2-40B4-BE49-F238E27FC236}">
                <a16:creationId xmlns:a16="http://schemas.microsoft.com/office/drawing/2014/main" id="{E4768E51-6819-1A4C-B4F4-84A8692C473A}"/>
              </a:ext>
            </a:extLst>
          </p:cNvPr>
          <p:cNvSpPr txBox="1"/>
          <p:nvPr/>
        </p:nvSpPr>
        <p:spPr>
          <a:xfrm>
            <a:off x="9827588" y="5744321"/>
            <a:ext cx="362280" cy="25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700"/>
            </a:lvl1pPr>
          </a:lstStyle>
          <a:p>
            <a:r>
              <a:rPr sz="1195">
                <a:solidFill>
                  <a:schemeClr val="accent4">
                    <a:lumMod val="75000"/>
                  </a:schemeClr>
                </a:solidFill>
              </a:rPr>
              <a:t>v1.1</a:t>
            </a:r>
          </a:p>
        </p:txBody>
      </p:sp>
      <p:sp>
        <p:nvSpPr>
          <p:cNvPr id="133" name="LB…">
            <a:extLst>
              <a:ext uri="{FF2B5EF4-FFF2-40B4-BE49-F238E27FC236}">
                <a16:creationId xmlns:a16="http://schemas.microsoft.com/office/drawing/2014/main" id="{9799A670-F6E2-2640-B417-851EAAA3C93E}"/>
              </a:ext>
            </a:extLst>
          </p:cNvPr>
          <p:cNvSpPr txBox="1"/>
          <p:nvPr/>
        </p:nvSpPr>
        <p:spPr>
          <a:xfrm>
            <a:off x="8678934" y="2626755"/>
            <a:ext cx="1152560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1500"/>
            </a:pPr>
            <a:r>
              <a:rPr sz="1100" b="1"/>
              <a:t>LB</a:t>
            </a:r>
          </a:p>
          <a:p>
            <a:pPr algn="ctr">
              <a:defRPr sz="1500"/>
            </a:pPr>
            <a:r>
              <a:rPr sz="1100" b="1"/>
              <a:t>(load balancing)</a:t>
            </a:r>
          </a:p>
        </p:txBody>
      </p:sp>
      <p:sp>
        <p:nvSpPr>
          <p:cNvPr id="134" name="선">
            <a:extLst>
              <a:ext uri="{FF2B5EF4-FFF2-40B4-BE49-F238E27FC236}">
                <a16:creationId xmlns:a16="http://schemas.microsoft.com/office/drawing/2014/main" id="{41328616-CB63-7F48-976A-FC0F8E262EED}"/>
              </a:ext>
            </a:extLst>
          </p:cNvPr>
          <p:cNvSpPr/>
          <p:nvPr/>
        </p:nvSpPr>
        <p:spPr>
          <a:xfrm>
            <a:off x="9464790" y="3502180"/>
            <a:ext cx="311562" cy="7465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5" name="선">
            <a:extLst>
              <a:ext uri="{FF2B5EF4-FFF2-40B4-BE49-F238E27FC236}">
                <a16:creationId xmlns:a16="http://schemas.microsoft.com/office/drawing/2014/main" id="{0C711B9E-3923-F747-AF7B-32CD8FEE9B26}"/>
              </a:ext>
            </a:extLst>
          </p:cNvPr>
          <p:cNvSpPr/>
          <p:nvPr/>
        </p:nvSpPr>
        <p:spPr>
          <a:xfrm>
            <a:off x="9466224" y="3471992"/>
            <a:ext cx="290590" cy="12043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6" name="선">
            <a:extLst>
              <a:ext uri="{FF2B5EF4-FFF2-40B4-BE49-F238E27FC236}">
                <a16:creationId xmlns:a16="http://schemas.microsoft.com/office/drawing/2014/main" id="{927D32A3-3CFF-0C4B-8E6C-4CE43DA3362B}"/>
              </a:ext>
            </a:extLst>
          </p:cNvPr>
          <p:cNvSpPr/>
          <p:nvPr/>
        </p:nvSpPr>
        <p:spPr>
          <a:xfrm>
            <a:off x="9449419" y="3466409"/>
            <a:ext cx="284247" cy="17338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7" name="선">
            <a:extLst>
              <a:ext uri="{FF2B5EF4-FFF2-40B4-BE49-F238E27FC236}">
                <a16:creationId xmlns:a16="http://schemas.microsoft.com/office/drawing/2014/main" id="{20BDF0AD-718C-1543-A77F-60112F4EB763}"/>
              </a:ext>
            </a:extLst>
          </p:cNvPr>
          <p:cNvSpPr/>
          <p:nvPr/>
        </p:nvSpPr>
        <p:spPr>
          <a:xfrm>
            <a:off x="9458476" y="3476515"/>
            <a:ext cx="434664" cy="2933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38" name="0%">
            <a:extLst>
              <a:ext uri="{FF2B5EF4-FFF2-40B4-BE49-F238E27FC236}">
                <a16:creationId xmlns:a16="http://schemas.microsoft.com/office/drawing/2014/main" id="{E3B4C303-BD75-EE4F-827A-8C2175877E65}"/>
              </a:ext>
            </a:extLst>
          </p:cNvPr>
          <p:cNvSpPr txBox="1"/>
          <p:nvPr/>
        </p:nvSpPr>
        <p:spPr>
          <a:xfrm>
            <a:off x="8243219" y="6112680"/>
            <a:ext cx="331822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b="1">
                <a:solidFill>
                  <a:schemeClr val="bg2">
                    <a:lumMod val="60000"/>
                    <a:lumOff val="40000"/>
                  </a:schemeClr>
                </a:solidFill>
              </a:rPr>
              <a:t>0%</a:t>
            </a:r>
          </a:p>
        </p:txBody>
      </p:sp>
      <p:sp>
        <p:nvSpPr>
          <p:cNvPr id="139" name="100%">
            <a:extLst>
              <a:ext uri="{FF2B5EF4-FFF2-40B4-BE49-F238E27FC236}">
                <a16:creationId xmlns:a16="http://schemas.microsoft.com/office/drawing/2014/main" id="{20338866-5D0E-E44E-89C6-C5EFDA516FC9}"/>
              </a:ext>
            </a:extLst>
          </p:cNvPr>
          <p:cNvSpPr txBox="1"/>
          <p:nvPr/>
        </p:nvSpPr>
        <p:spPr>
          <a:xfrm>
            <a:off x="9686669" y="6112680"/>
            <a:ext cx="530594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b="1">
                <a:solidFill>
                  <a:srgbClr val="C00000"/>
                </a:solidFill>
              </a:rPr>
              <a:t>100%</a:t>
            </a:r>
          </a:p>
        </p:txBody>
      </p:sp>
      <p:sp>
        <p:nvSpPr>
          <p:cNvPr id="140" name="선">
            <a:extLst>
              <a:ext uri="{FF2B5EF4-FFF2-40B4-BE49-F238E27FC236}">
                <a16:creationId xmlns:a16="http://schemas.microsoft.com/office/drawing/2014/main" id="{81481A69-2F56-A643-A1A7-CC4E868139EB}"/>
              </a:ext>
            </a:extLst>
          </p:cNvPr>
          <p:cNvSpPr/>
          <p:nvPr/>
        </p:nvSpPr>
        <p:spPr>
          <a:xfrm>
            <a:off x="4344368" y="4602057"/>
            <a:ext cx="377621" cy="1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1" name="선">
            <a:extLst>
              <a:ext uri="{FF2B5EF4-FFF2-40B4-BE49-F238E27FC236}">
                <a16:creationId xmlns:a16="http://schemas.microsoft.com/office/drawing/2014/main" id="{2834B334-60C7-8A48-96F1-11A13185DCB5}"/>
              </a:ext>
            </a:extLst>
          </p:cNvPr>
          <p:cNvSpPr/>
          <p:nvPr/>
        </p:nvSpPr>
        <p:spPr>
          <a:xfrm>
            <a:off x="7458949" y="4602057"/>
            <a:ext cx="377622" cy="1"/>
          </a:xfrm>
          <a:prstGeom prst="line">
            <a:avLst/>
          </a:prstGeom>
          <a:ln w="76200">
            <a:solidFill>
              <a:schemeClr val="tx2">
                <a:lumMod val="25000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42" name="delete">
            <a:extLst>
              <a:ext uri="{FF2B5EF4-FFF2-40B4-BE49-F238E27FC236}">
                <a16:creationId xmlns:a16="http://schemas.microsoft.com/office/drawing/2014/main" id="{AD6A9D3D-B1CB-FA4D-99FD-E9261D5CBC93}"/>
              </a:ext>
            </a:extLst>
          </p:cNvPr>
          <p:cNvSpPr txBox="1"/>
          <p:nvPr/>
        </p:nvSpPr>
        <p:spPr>
          <a:xfrm rot="19298099">
            <a:off x="7725738" y="4298689"/>
            <a:ext cx="1587195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</a:t>
            </a:r>
            <a:r>
              <a:rPr dirty="0">
                <a:solidFill>
                  <a:srgbClr val="C00000"/>
                </a:solidFill>
              </a:rPr>
              <a:t>elete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6AA057E-E991-6348-B29C-B244097F4039}"/>
              </a:ext>
            </a:extLst>
          </p:cNvPr>
          <p:cNvSpPr txBox="1"/>
          <p:nvPr/>
        </p:nvSpPr>
        <p:spPr>
          <a:xfrm>
            <a:off x="395026" y="34052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환경에서 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5113035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238172" y="887533"/>
            <a:ext cx="307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scheduling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6DDD1-F72D-C046-BBC9-D5A4208C011B}"/>
              </a:ext>
            </a:extLst>
          </p:cNvPr>
          <p:cNvSpPr txBox="1"/>
          <p:nvPr/>
        </p:nvSpPr>
        <p:spPr>
          <a:xfrm>
            <a:off x="5185391" y="1598784"/>
            <a:ext cx="66918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rgbClr val="000000"/>
                </a:solidFill>
                <a:latin typeface="+mn-ea"/>
              </a:rPr>
              <a:t>k</a:t>
            </a:r>
            <a:r>
              <a:rPr lang="en" altLang="ko-Kore-KR" sz="1400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ubelet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이 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+mn-ea"/>
              </a:rPr>
              <a:t>파드를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 실행할 수 있도록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pod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가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node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에 적합한지 확인하는 것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스케줄러는 노드가 할당되지 않은 새로 생성된 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+mn-ea"/>
              </a:rPr>
              <a:t>파드를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 감시한다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+mn-ea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스케줄러가 발견한 모든 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+mn-ea"/>
              </a:rPr>
              <a:t>파드에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 대해 스케줄러는 해당 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+mn-ea"/>
              </a:rPr>
              <a:t>파드가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 실행될 최상의 노드를 찾는 책임을 진다</a:t>
            </a:r>
            <a:endParaRPr lang="en-US" altLang="ko-KR" sz="1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222222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222222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스케줄러는 아래 설명된 스케줄링 원칙을 고려하여 이 배치 결정을 하게 된다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i="0" dirty="0">
                <a:solidFill>
                  <a:srgbClr val="000000"/>
                </a:solidFill>
                <a:effectLst/>
                <a:latin typeface="+mn-ea"/>
              </a:rPr>
              <a:t>노드 </a:t>
            </a:r>
            <a:r>
              <a:rPr lang="ko-KR" altLang="en-US" sz="1400" i="0" dirty="0" err="1">
                <a:solidFill>
                  <a:srgbClr val="000000"/>
                </a:solidFill>
                <a:effectLst/>
                <a:latin typeface="+mn-ea"/>
              </a:rPr>
              <a:t>필터링</a:t>
            </a:r>
            <a:endParaRPr lang="en-US" altLang="ko-KR" sz="1400" dirty="0">
              <a:solidFill>
                <a:srgbClr val="222222"/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노드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필터링은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" altLang="ko-Kore-KR" sz="1400" b="0" i="0" dirty="0">
                <a:solidFill>
                  <a:srgbClr val="000000"/>
                </a:solidFill>
                <a:effectLst/>
                <a:latin typeface="+mn-ea"/>
              </a:rPr>
              <a:t>Pod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가 할당되기 위해 반드시 필요한 조건들을 충족시키는 노드를 선택하는 과정</a:t>
            </a:r>
            <a:endParaRPr lang="en-US" altLang="ko-KR" sz="14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노드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필터링은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여러 조건을 따져서 최종적으로 할당 가능한 노드들을 선정함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노드 상태가 </a:t>
            </a:r>
            <a:r>
              <a:rPr lang="en" altLang="ko-Kore-KR" sz="1400" b="0" i="0" dirty="0">
                <a:solidFill>
                  <a:srgbClr val="000000"/>
                </a:solidFill>
                <a:effectLst/>
                <a:latin typeface="+mn-ea"/>
              </a:rPr>
              <a:t>Running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이어야 한다 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rgbClr val="000000"/>
                </a:solidFill>
                <a:effectLst/>
                <a:latin typeface="+mn-ea"/>
              </a:rPr>
              <a:t>Pod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가 요구하는 리소스 만큼을 수용할 있어야 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 (</a:t>
            </a:r>
            <a:r>
              <a:rPr lang="en" altLang="ko-Kore-KR" sz="1400" b="0" i="0" dirty="0" err="1">
                <a:solidFill>
                  <a:srgbClr val="000000"/>
                </a:solidFill>
                <a:effectLst/>
                <a:latin typeface="+mn-ea"/>
              </a:rPr>
              <a:t>LimitRanger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도 적용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+mn-ea"/>
              </a:rPr>
              <a:t>cpu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/mem)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rgbClr val="000000"/>
                </a:solidFill>
                <a:effectLst/>
                <a:latin typeface="+mn-ea"/>
              </a:rPr>
              <a:t>Pod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에 설정된 </a:t>
            </a:r>
            <a:r>
              <a:rPr lang="en" altLang="ko-Kore-KR" sz="1400" b="0" i="0" dirty="0">
                <a:solidFill>
                  <a:srgbClr val="000000"/>
                </a:solidFill>
                <a:effectLst/>
                <a:latin typeface="+mn-ea"/>
              </a:rPr>
              <a:t>Node Selector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와 </a:t>
            </a:r>
            <a:r>
              <a:rPr lang="en" altLang="ko-Kore-KR" sz="1400" b="0" i="0" dirty="0">
                <a:solidFill>
                  <a:srgbClr val="000000"/>
                </a:solidFill>
                <a:effectLst/>
                <a:latin typeface="+mn-ea"/>
              </a:rPr>
              <a:t>Node Label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 일치해야 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노드의 </a:t>
            </a:r>
            <a:r>
              <a:rPr lang="en" altLang="ko-Kore-KR" sz="1400" b="0" i="0" dirty="0">
                <a:solidFill>
                  <a:srgbClr val="000000"/>
                </a:solidFill>
                <a:effectLst/>
                <a:latin typeface="+mn-ea"/>
              </a:rPr>
              <a:t>Taints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와 </a:t>
            </a:r>
            <a:r>
              <a:rPr lang="en" altLang="ko-Kore-KR" sz="1400" b="0" i="0" dirty="0">
                <a:solidFill>
                  <a:srgbClr val="000000"/>
                </a:solidFill>
                <a:effectLst/>
                <a:latin typeface="+mn-ea"/>
              </a:rPr>
              <a:t>Pod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의 </a:t>
            </a:r>
            <a:r>
              <a:rPr lang="en" altLang="ko-Kore-KR" sz="1400" b="0" i="0" dirty="0">
                <a:solidFill>
                  <a:srgbClr val="000000"/>
                </a:solidFill>
                <a:effectLst/>
                <a:latin typeface="+mn-ea"/>
              </a:rPr>
              <a:t>Toleration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이 일치해야 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노드 </a:t>
            </a:r>
            <a:r>
              <a:rPr lang="en" altLang="ko-Kore-KR" sz="1400" b="0" i="0" dirty="0">
                <a:solidFill>
                  <a:srgbClr val="000000"/>
                </a:solidFill>
                <a:effectLst/>
                <a:latin typeface="+mn-ea"/>
              </a:rPr>
              <a:t>Affinity, Pod Anti/Affinity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등을 고려해야 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+mn-ea"/>
              </a:rPr>
              <a:t>스코어링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+mn-ea"/>
              </a:rPr>
              <a:t>(</a:t>
            </a:r>
            <a:r>
              <a:rPr lang="en" altLang="ko-Kore-KR" sz="1400" b="0" i="0" dirty="0">
                <a:solidFill>
                  <a:srgbClr val="222222"/>
                </a:solidFill>
                <a:effectLst/>
                <a:latin typeface="+mn-ea"/>
              </a:rPr>
              <a:t>scoring)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 스케줄러는 목록에 남아있는 노드의 순위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+mn-ea"/>
              </a:rPr>
              <a:t>(</a:t>
            </a:r>
            <a:r>
              <a:rPr lang="ko-KR" altLang="en-US" sz="1400" dirty="0">
                <a:solidFill>
                  <a:srgbClr val="222222"/>
                </a:solidFill>
                <a:effectLst/>
                <a:latin typeface="+mn-ea"/>
              </a:rPr>
              <a:t>우선순위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latin typeface="+mn-ea"/>
              </a:rPr>
              <a:t>(</a:t>
            </a:r>
            <a:r>
              <a:rPr lang="en" altLang="ko-Kore-KR" sz="1400" b="0" i="1" dirty="0">
                <a:solidFill>
                  <a:srgbClr val="222222"/>
                </a:solidFill>
                <a:effectLst/>
                <a:latin typeface="+mn-ea"/>
              </a:rPr>
              <a:t>Priorities)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latin typeface="+mn-ea"/>
              </a:rPr>
              <a:t>)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+mn-ea"/>
              </a:rPr>
              <a:t>를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 지정하여 가장 적합한 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+mn-ea"/>
              </a:rPr>
              <a:t>파드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 배치를 선택한다</a:t>
            </a:r>
            <a:endParaRPr kumimoji="1" lang="ko-Kore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57E3A-76F6-7C45-AFDE-BD08B930A25A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058F9A-C0EB-DC43-AC2E-73C809207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63" y="2306319"/>
            <a:ext cx="4524827" cy="280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260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303889" y="904710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NodeSelector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6DDD1-F72D-C046-BBC9-D5A4208C011B}"/>
              </a:ext>
            </a:extLst>
          </p:cNvPr>
          <p:cNvSpPr txBox="1"/>
          <p:nvPr/>
        </p:nvSpPr>
        <p:spPr>
          <a:xfrm>
            <a:off x="5539190" y="1598831"/>
            <a:ext cx="63380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특정한 노드 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집합에서만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동작하거나 선호하도록 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제한할 수 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nodeselector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레이블 통해서 지정하고 특정할 수 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Lable</a:t>
            </a:r>
            <a:endParaRPr lang="en-US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쿠버네티스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클러스터 내부에 사용자가 객체를 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생성할때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그 객체를 구분하기 위해서 사용자가 임의로 원하는 값을 지정해서 사용한다</a:t>
            </a:r>
            <a:endParaRPr lang="en-US" altLang="ko-KR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레이블은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Key-Value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로 구성된다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오브젝트마다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Key-Value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로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Label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을 정의할 수 있으며 </a:t>
            </a:r>
            <a:r>
              <a:rPr lang="en" altLang="ko-Kore-KR" sz="1600" b="1" i="0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Key</a:t>
            </a:r>
            <a:r>
              <a:rPr lang="ko-KR" altLang="en-US" sz="1600" b="1" i="0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고유한 값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이어야 한다</a:t>
            </a:r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Label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키가 해당 리소스 내에서 고유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하다면 하나 이상 원하는 만큼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Label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을 가질 수 있다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5C415-B944-3C4A-BC78-0F012C30626F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5D88FA-C1ED-6341-92A9-C94340442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95" y="1871295"/>
            <a:ext cx="3974451" cy="43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79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504267" y="887533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Annotation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6DDD1-F72D-C046-BBC9-D5A4208C011B}"/>
              </a:ext>
            </a:extLst>
          </p:cNvPr>
          <p:cNvSpPr txBox="1"/>
          <p:nvPr/>
        </p:nvSpPr>
        <p:spPr>
          <a:xfrm>
            <a:off x="5497286" y="2122004"/>
            <a:ext cx="63799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라벨처럼 사용자가 원하는 값을 설정하기 보다는 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쿠버네티스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시스템에서 필요한 정보들을 표시해 주기 위해서 사용한다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</a:t>
            </a:r>
          </a:p>
          <a:p>
            <a:endParaRPr lang="en-US" altLang="ko-KR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일반적으로 </a:t>
            </a:r>
            <a:r>
              <a:rPr lang="en" altLang="ko-Kore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Annotation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에서 사용되는 키는 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쿠버네티스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시스템이 인식할 수 있는 값들을 사용한다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레이블과 같이 </a:t>
            </a:r>
            <a:r>
              <a:rPr lang="en" altLang="ko-Kore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key-value 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구조를 띄지만 차이점이 존재한다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" altLang="ko-Kore-KR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Annotation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은 </a:t>
            </a:r>
            <a:r>
              <a:rPr lang="ko-KR" altLang="en-US" sz="16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쿠버네티스에</a:t>
            </a:r>
            <a:r>
              <a:rPr lang="ko-KR" alt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새로운 기능을 추가할 때 흔히 사용된다</a:t>
            </a:r>
            <a:r>
              <a:rPr lang="en-US" altLang="ko-KR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</a:t>
            </a:r>
          </a:p>
          <a:p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레이블은 오브젝트를 묶는데 사용할 수 있으며 레이블 </a:t>
            </a:r>
            <a:r>
              <a:rPr lang="ko-KR" alt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셀렉터를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이용하여 검색과 식별이 가능하다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 </a:t>
            </a:r>
          </a:p>
          <a:p>
            <a:endParaRPr lang="en-US" altLang="ko-K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하지만 </a:t>
            </a:r>
            <a:r>
              <a:rPr lang="en" altLang="ko-Kore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Annotation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은 그렇게 할 수 없다</a:t>
            </a:r>
            <a:r>
              <a: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메타데이터의 입력만 가능할 뿐 주석과 같으며 검색이 되지 않는다</a:t>
            </a:r>
            <a:endParaRPr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3D8AB-900D-B14C-850D-E08DF6CFBBB6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A78B5-102D-FB4C-A25E-CF5D5E3E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82" y="2723173"/>
            <a:ext cx="4485179" cy="25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890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466771" y="808276"/>
            <a:ext cx="417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nodeAffinity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6DDD1-F72D-C046-BBC9-D5A4208C011B}"/>
              </a:ext>
            </a:extLst>
          </p:cNvPr>
          <p:cNvSpPr txBox="1"/>
          <p:nvPr/>
        </p:nvSpPr>
        <p:spPr>
          <a:xfrm>
            <a:off x="4516899" y="1529674"/>
            <a:ext cx="720796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노드셀렉터와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비슷하게 노드의 레이블 기반으로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스케줄링한다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노드어피니티와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노드셀렉터를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함께 설정할 수 있으며 이때는 모두 만족하는 노드에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파드를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스케줄링한다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nodeAffinity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필드</a:t>
            </a:r>
            <a:endParaRPr lang="en-US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requiredDuringSchedulingIgnoredDuringExecution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스케줄링하는 동안 꼭 필요한 조건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preferredDuringSchedulingIgnoredDuringExecution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스케줄링하는 동안 만족하면 좋은 조건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꼭 이 조건을 만족해야 하는 것은 아니다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matchExpressions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하위 필드로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key, operator, values[]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  : </a:t>
            </a: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values[]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필드에 설정한 값 중 레이블에 있는 값과 일치하는 것이 하나라도 있는지 확인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NotIn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반대로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values[]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필드에 있는 값 모두와 맞지 않는지 확인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Exists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 </a:t>
            </a: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values[]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필드는 필요하지 않다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key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필드에 설정한 값이 레이블에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있는지만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확인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DoesNotExist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Exists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반대로 노드의 레이블에 </a:t>
            </a: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key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필드 값이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없는지만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확인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Gt.    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설정된 값보다 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숫자형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데이터인지를 확인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Lt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설정된 값보다 작은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숫자형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데이터인지를 확인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5DE39-DBFB-0C4E-B1BA-9C55E9493B08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28CCCE-869A-4248-9917-4499FB5E3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1735503"/>
            <a:ext cx="3910180" cy="46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99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4249057" y="900452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nodeAffinity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6DDD1-F72D-C046-BBC9-D5A4208C011B}"/>
              </a:ext>
            </a:extLst>
          </p:cNvPr>
          <p:cNvSpPr txBox="1"/>
          <p:nvPr/>
        </p:nvSpPr>
        <p:spPr>
          <a:xfrm>
            <a:off x="5209507" y="1998893"/>
            <a:ext cx="636824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requiredDuringSchedulingIgnoredDuringExecution</a:t>
            </a: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beta.kubernetes.io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os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레이블에 해당하는 값이 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linux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혹은 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window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이면서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 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disktype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레이블에 해당하는 값이 존재해야 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referredDuringSchedulingIgnoredDuringExecution</a:t>
            </a:r>
            <a:endParaRPr lang="en-US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kubernetes.io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/hostname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레이블에 해당하는 값이 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worker-node01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 경우에만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weight 10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추가한다는 뜻이다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weight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100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까지의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값을 지정할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여러개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matchExpressions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[]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필드 안 설정 각각이 노드의 설정과 맞을 때마다 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weight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필드 값을 더한다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그리고 모든 노드 중에서 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weight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필드 값의 합계가 가장 큰 노드를 선택한다</a:t>
            </a: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75741-FFFE-DF45-A667-CADF4333E19C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F70FDA-9AE3-3F45-9974-2518D0E0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49" y="1723780"/>
            <a:ext cx="4018677" cy="45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2652888" y="837119"/>
            <a:ext cx="79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podAffinity</a:t>
            </a:r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/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podAntiAffinity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FC180-F157-2947-87DE-2DF7B1AAE98B}"/>
              </a:ext>
            </a:extLst>
          </p:cNvPr>
          <p:cNvSpPr txBox="1"/>
          <p:nvPr/>
        </p:nvSpPr>
        <p:spPr>
          <a:xfrm>
            <a:off x="4880794" y="1623540"/>
            <a:ext cx="684998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podAffinity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Inter-Pod Affinity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기존에 배포된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기준으로 배포될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결정한다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동일한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같은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workder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node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실행 되어야 하는 경우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podAntiAffinity</a:t>
            </a: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노드에서 실제 동작중인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lable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기반으로 스케줄링되는 방식이며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topologyKey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기준으로 동일한 값에 할당하지 않도록 하는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규칙임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동일한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서로다른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worker node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실행 되어야 하는 경우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pod(Anti)Affinity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에도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nodeAffinity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처럼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Hard affinity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Soft Affinity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있다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requiredDuringSchedulingIgnoredDuringExecution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Hard affinity)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preferredDuringSchedulingIgnoredDuringExecution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Soft Affinity)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pod(Anti-)Affinity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설정하면 스케줄링에 상당한 오버헤드가 발생한다 따라서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수백개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이상의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구성된 클러스터에서는 사용하지 않는걸 권장한다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파드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안티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-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어피니티에서는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노드에 일관된 레이블을 지정해야 한다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즉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클러스터의 모든 노드는 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topologyKey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와 매칭되는 적절한 레이블을 가지고 있어야 한다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일부 또는 모든 노드에 지정된 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topologyKey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 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레이블이 없는 경우에는 의도하지 않은 동작이 발생할 수 있다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5B056-88E1-8740-9B7A-2498C9D84B21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5BD8A0-E88F-1C49-B74E-41611A0A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66" y="3075030"/>
            <a:ext cx="4383679" cy="195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2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6150-551E-EA49-A59B-9F60EDDA328C}"/>
              </a:ext>
            </a:extLst>
          </p:cNvPr>
          <p:cNvSpPr txBox="1"/>
          <p:nvPr/>
        </p:nvSpPr>
        <p:spPr>
          <a:xfrm>
            <a:off x="3027636" y="884135"/>
            <a:ext cx="629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2400" b="1" i="0" dirty="0">
                <a:solidFill>
                  <a:schemeClr val="bg1"/>
                </a:solidFill>
                <a:effectLst/>
                <a:latin typeface="Pretendard Variable"/>
              </a:rPr>
              <a:t>오케스트레이션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Pretendard Variable"/>
              </a:rPr>
              <a:t>(</a:t>
            </a:r>
            <a:r>
              <a:rPr lang="en" altLang="ko-Kore-KR" sz="2400" b="1" i="0" dirty="0">
                <a:solidFill>
                  <a:schemeClr val="bg1"/>
                </a:solidFill>
                <a:effectLst/>
                <a:latin typeface="Pretendard Variable"/>
              </a:rPr>
              <a:t>Container Orchestration)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Pretendard Variable"/>
              </a:rPr>
              <a:t>이란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Pretendard Variable"/>
              </a:rPr>
              <a:t>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8C38A-E40B-E04C-913A-797951B853EA}"/>
              </a:ext>
            </a:extLst>
          </p:cNvPr>
          <p:cNvSpPr txBox="1"/>
          <p:nvPr/>
        </p:nvSpPr>
        <p:spPr>
          <a:xfrm>
            <a:off x="1143353" y="1617240"/>
            <a:ext cx="835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Pretendard Variable"/>
              </a:rPr>
              <a:t>수많은 연주자들이 지휘에 맞춰 연주하는 것을 “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Pretendard Variable"/>
              </a:rPr>
              <a:t>오케스트라”라고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Pretendard Variable"/>
              </a:rPr>
              <a:t> 한다 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C25FD-6D3A-A847-A7ED-FAA3F5B7E97B}"/>
              </a:ext>
            </a:extLst>
          </p:cNvPr>
          <p:cNvSpPr txBox="1"/>
          <p:nvPr/>
        </p:nvSpPr>
        <p:spPr>
          <a:xfrm>
            <a:off x="1036673" y="5202482"/>
            <a:ext cx="10118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Pretendard Variable"/>
              </a:rPr>
              <a:t>컨테이너 오케스트레이션은 말 그대로 컨테이너들을 지휘하는 메인 컨트롤러가 있고 그 지휘에 맞춰 컨테이너의 배포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Pretendard Variable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Pretendard Variable"/>
              </a:rPr>
              <a:t>관리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Pretendard Variable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Pretendard Variable"/>
              </a:rPr>
              <a:t>확장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Pretendard Variable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Pretendard Variable"/>
              </a:rPr>
              <a:t>네트워킹을 자동화하는 것을 말한다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Pretendard Variabl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Pretendard Variabl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Pretendard Variable"/>
              </a:rPr>
              <a:t>컨테이너를 사용하는 어떤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Pretendard Variable"/>
              </a:rPr>
              <a:t>환경에서든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Pretendard Variable"/>
              </a:rPr>
              <a:t> 사용할 수 있다 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89A05-E4AC-B44F-BBFD-7499148BF4B3}"/>
              </a:ext>
            </a:extLst>
          </p:cNvPr>
          <p:cNvSpPr txBox="1"/>
          <p:nvPr/>
        </p:nvSpPr>
        <p:spPr>
          <a:xfrm>
            <a:off x="395026" y="340522"/>
            <a:ext cx="203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1.  </a:t>
            </a:r>
            <a:r>
              <a:rPr kumimoji="1" lang="en-US" altLang="ko-Kore-KR" dirty="0" err="1"/>
              <a:t>kubernetes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630D47-DBD1-AD44-BD00-0EA90798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091" y="2635250"/>
            <a:ext cx="3516561" cy="2044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508256-699E-3F41-BDDB-6CAAEE300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191" y="2457175"/>
            <a:ext cx="5715224" cy="22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98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2674659" y="918109"/>
            <a:ext cx="79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VAS</a:t>
            </a:r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시스템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podAffinity</a:t>
            </a:r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/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podAntiAffinity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7680DB-0FE4-9B47-9314-AC04CDC8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55" y="1628396"/>
            <a:ext cx="10069689" cy="4772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29431-309D-4145-99B2-43894B358E92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</p:spTree>
    <p:extLst>
      <p:ext uri="{BB962C8B-B14F-4D97-AF65-F5344CB8AC3E}">
        <p14:creationId xmlns:p14="http://schemas.microsoft.com/office/powerpoint/2010/main" val="21951465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309606" y="877118"/>
            <a:ext cx="79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podAntiAffinity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배포 이슈</a:t>
            </a:r>
          </a:p>
        </p:txBody>
      </p:sp>
      <p:pic>
        <p:nvPicPr>
          <p:cNvPr id="108546" name="Picture 2">
            <a:extLst>
              <a:ext uri="{FF2B5EF4-FFF2-40B4-BE49-F238E27FC236}">
                <a16:creationId xmlns:a16="http://schemas.microsoft.com/office/drawing/2014/main" id="{F11A1EB6-232B-524A-9BD7-5B00D7C9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75" y="2370489"/>
            <a:ext cx="4093470" cy="261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7E995-32CB-0048-90FE-C3A945EBD202}"/>
              </a:ext>
            </a:extLst>
          </p:cNvPr>
          <p:cNvSpPr txBox="1"/>
          <p:nvPr/>
        </p:nvSpPr>
        <p:spPr>
          <a:xfrm>
            <a:off x="1468533" y="5114989"/>
            <a:ext cx="322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K8s rolling update conflict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D810AC-4B9F-8D40-AB75-7D0C98A2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987" y="1810401"/>
            <a:ext cx="3637501" cy="1017747"/>
          </a:xfrm>
          <a:prstGeom prst="rect">
            <a:avLst/>
          </a:prstGeom>
        </p:spPr>
      </p:pic>
      <p:pic>
        <p:nvPicPr>
          <p:cNvPr id="108548" name="Picture 4">
            <a:extLst>
              <a:ext uri="{FF2B5EF4-FFF2-40B4-BE49-F238E27FC236}">
                <a16:creationId xmlns:a16="http://schemas.microsoft.com/office/drawing/2014/main" id="{F48E12C1-1D01-9C4A-90AA-91203CA0E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881" y="2904191"/>
            <a:ext cx="4811712" cy="37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ADA66E-F31D-6748-81EF-152CC419E092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</p:spTree>
    <p:extLst>
      <p:ext uri="{BB962C8B-B14F-4D97-AF65-F5344CB8AC3E}">
        <p14:creationId xmlns:p14="http://schemas.microsoft.com/office/powerpoint/2010/main" val="1580691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2754488" y="887533"/>
            <a:ext cx="79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VAS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podAntiAffinity</a:t>
            </a:r>
            <a:r>
              <a:rPr lang="ko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배포 이슈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D4C39F-62A7-4C48-9DBF-3FE3DA3C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362" y="1630468"/>
            <a:ext cx="2546060" cy="30342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87B6CA-B399-7B4B-B1C1-E6D51924E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62" y="4754598"/>
            <a:ext cx="3755469" cy="1762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944065-B4CB-4F44-B3BC-E2558A5D2E7F}"/>
              </a:ext>
            </a:extLst>
          </p:cNvPr>
          <p:cNvSpPr txBox="1"/>
          <p:nvPr/>
        </p:nvSpPr>
        <p:spPr>
          <a:xfrm>
            <a:off x="7120486" y="1649093"/>
            <a:ext cx="3118536" cy="101566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strategy:</a:t>
            </a:r>
          </a:p>
          <a:p>
            <a:r>
              <a:rPr lang="en" altLang="ko-Kore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nlo" panose="020B0609030804020204" pitchFamily="49" charset="0"/>
              </a:rPr>
              <a:t>  </a:t>
            </a:r>
            <a:r>
              <a:rPr lang="en" altLang="ko-Kore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rollingUpdate</a:t>
            </a:r>
            <a:r>
              <a:rPr lang="en" altLang="ko-Kore-K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:  </a:t>
            </a:r>
          </a:p>
          <a:p>
            <a:r>
              <a:rPr lang="en" altLang="ko-Kore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nlo" panose="020B0609030804020204" pitchFamily="49" charset="0"/>
              </a:rPr>
              <a:t>    </a:t>
            </a:r>
            <a:r>
              <a:rPr lang="en" altLang="ko-Kore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maxUnavailable</a:t>
            </a:r>
            <a:r>
              <a:rPr lang="en" altLang="ko-Kore-K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: 25%</a:t>
            </a:r>
          </a:p>
          <a:p>
            <a:r>
              <a:rPr lang="en" altLang="ko-Kore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enlo" panose="020B0609030804020204" pitchFamily="49" charset="0"/>
              </a:rPr>
              <a:t>    </a:t>
            </a:r>
            <a:r>
              <a:rPr lang="en" altLang="ko-Kore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maxSurge</a:t>
            </a:r>
            <a:r>
              <a:rPr lang="en" altLang="ko-Kore-KR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: 0</a:t>
            </a:r>
          </a:p>
          <a:p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361E0-F30A-1E4C-B546-71CC5466BF4B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023C8-92CF-0040-8FA3-314EA0E0A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343" y="2893708"/>
            <a:ext cx="4367963" cy="32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871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200802" y="909147"/>
            <a:ext cx="79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maxUnavailable</a:t>
            </a:r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/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maxSurge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E8F11-CA42-304D-99A3-402C70CA8BDB}"/>
              </a:ext>
            </a:extLst>
          </p:cNvPr>
          <p:cNvSpPr txBox="1"/>
          <p:nvPr/>
        </p:nvSpPr>
        <p:spPr>
          <a:xfrm>
            <a:off x="4320765" y="1829617"/>
            <a:ext cx="7404095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ore-KR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RollingUpdate</a:t>
            </a:r>
            <a:r>
              <a:rPr lang="en" altLang="ko-Kore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  <a:hlinkClick r:id="rId3" tooltip="RollingUpdate에 대한 직접 링크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</a:t>
            </a:r>
            <a:endParaRPr lang="en" altLang="ko-Kore-KR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ystem-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maxUnavailable</a:t>
            </a:r>
            <a:r>
              <a:rPr lang="en" altLang="ko-Kore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  <a:hlinkClick r:id="rId4" tooltip="maxUnavailable에 대한 직접 링크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</a:t>
            </a:r>
            <a:endParaRPr lang="en" altLang="ko-Kore-KR" b="1" dirty="0">
              <a:solidFill>
                <a:schemeClr val="tx1">
                  <a:lumMod val="75000"/>
                  <a:lumOff val="25000"/>
                </a:schemeClr>
              </a:solidFill>
              <a:latin typeface="system-u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롤링 업데이트 중 동시에 삭제할 수 있는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파드의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최대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갯수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ystem-u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기본 값은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replicas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의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25%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이다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replicas: 4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의 경우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1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개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파드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삭제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, 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replicas: 8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의 경우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2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개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파드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동시 삭제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ystem-u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퍼센트 및 직접 지정이 가능하다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위의 예시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디플로이먼트에서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롤링업데이트 시작 시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파드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3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개가 바로 죽는다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이 값을 높게 설정하면 동시에 교체되는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파드가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늘어나므로 롤링 업데이트 시간이 줄어든다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하지만 롤링업데이트 중에 남아 있는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파드에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요청 수가 몰릴 수 있다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따라서 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1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로 설정해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파드를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하나씩 교체하는 것이 안전할 수 있다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ystem-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maxSurge</a:t>
            </a:r>
            <a:r>
              <a:rPr lang="en" altLang="ko-Kore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  <a:hlinkClick r:id="rId5" tooltip="maxSurge에 대한 직접 링크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</a:t>
            </a:r>
            <a:endParaRPr lang="en" altLang="ko-Kore-KR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ystem-u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롤링 업데이트 중 동시에 생성하는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파드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갯수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ystem-u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기본 값은 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replicas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의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25% 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이다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replicas: 4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면서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 </a:t>
            </a:r>
            <a:r>
              <a:rPr lang="en" altLang="ko-Kore-KR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maxSurge</a:t>
            </a:r>
            <a:r>
              <a:rPr lang="en" altLang="ko-Kore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: 4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면 롤링 업데이트 시작 시 새 버전의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파드가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4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개 추가로 생성된다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이 값을 높게 설정하면 필요한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파드를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빨리 생성하므로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파드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 교체 시간이 단축된다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하지만 필요한 시스템 자원이 급증할 수 있다</a:t>
            </a: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stem-ui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5F786-2E42-DC49-88DD-B05E0957E0E3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8E144-F755-D240-92BC-4D1E919DD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66" y="2509652"/>
            <a:ext cx="3992384" cy="30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222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976914" y="887533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Taint / Toleration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6DDD1-F72D-C046-BBC9-D5A4208C011B}"/>
              </a:ext>
            </a:extLst>
          </p:cNvPr>
          <p:cNvSpPr txBox="1"/>
          <p:nvPr/>
        </p:nvSpPr>
        <p:spPr>
          <a:xfrm>
            <a:off x="5705096" y="1718530"/>
            <a:ext cx="58236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Taint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얼룩이라는 뜻으로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설정한다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Taint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설정하여 임의의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할당되는 것을 방지한다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Toleration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용인이라는 뜻으로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설정한다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Taint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용인할 수 있는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Toleration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설정을 가진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해당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할당 가능하다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일반적인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생성시에는 해당 앞의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에는 얼룩이 있어서 배치될 수가 없다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그러나  만약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 조건으로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준 얼룩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taint)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position=low)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동일한 용인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toleration)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주면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앞의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에도 배치가 가능하게 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D0F28-6E72-434E-8287-59932BE74527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5D299-D468-E744-A49E-F91EACA5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61" y="2320292"/>
            <a:ext cx="4516148" cy="336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492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149600" y="887533"/>
            <a:ext cx="650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Taint / Toleration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6DDD1-F72D-C046-BBC9-D5A4208C011B}"/>
              </a:ext>
            </a:extLst>
          </p:cNvPr>
          <p:cNvSpPr txBox="1"/>
          <p:nvPr/>
        </p:nvSpPr>
        <p:spPr>
          <a:xfrm>
            <a:off x="4909455" y="1718530"/>
            <a:ext cx="672777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Taint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Taint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Label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Annotation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비슷하게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Key=Value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형식을 가지지만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추가적으로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Effect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가질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ex) Key=</a:t>
            </a:r>
            <a:r>
              <a:rPr lang="en" altLang="ko-Kore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Value:Effect</a:t>
            </a:r>
            <a:endParaRPr lang="en" altLang="ko-Kore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Effect</a:t>
            </a: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NoSchedule</a:t>
            </a:r>
            <a:r>
              <a:rPr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실행 중인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어쩔수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없고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앞으로 실행될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대해서만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스케쥴링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제한</a:t>
            </a: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NoExecute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앞으로 생성 될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대한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스케쥴링을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제한함은 물론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기존에 해당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배치된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모두 방출</a:t>
            </a: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PreferNoSchedule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실행 중인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허용하고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앞으로 생성될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스케쥴링되는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것을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선호하진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않지만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밖에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스케쥴링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될 곳이 없다면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허용해줌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Toleration</a:t>
            </a: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tolerations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아래애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key, value, operator, effect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줌으로써 설정한다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operator</a:t>
            </a: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Equal</a:t>
            </a: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82AF0-6FCB-1E4B-B59E-656A3D5B080F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3514D7-1221-F948-BF95-83E42849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78" y="2329242"/>
            <a:ext cx="3771146" cy="28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80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5058238" y="924134"/>
            <a:ext cx="250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실습</a:t>
            </a:r>
            <a:endParaRPr lang="en" altLang="ko-Kore-KR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grpSp>
        <p:nvGrpSpPr>
          <p:cNvPr id="14" name="Group 239">
            <a:extLst>
              <a:ext uri="{FF2B5EF4-FFF2-40B4-BE49-F238E27FC236}">
                <a16:creationId xmlns:a16="http://schemas.microsoft.com/office/drawing/2014/main" id="{6172DE60-4897-374C-AA2E-A380157B176C}"/>
              </a:ext>
            </a:extLst>
          </p:cNvPr>
          <p:cNvGrpSpPr/>
          <p:nvPr/>
        </p:nvGrpSpPr>
        <p:grpSpPr>
          <a:xfrm>
            <a:off x="4027083" y="3313382"/>
            <a:ext cx="803563" cy="603548"/>
            <a:chOff x="1420814" y="1004888"/>
            <a:chExt cx="552450" cy="422276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2C00B3-780F-704D-A185-FE880D2D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501" y="1004888"/>
              <a:ext cx="474663" cy="344488"/>
            </a:xfrm>
            <a:custGeom>
              <a:avLst/>
              <a:gdLst>
                <a:gd name="T0" fmla="*/ 9 w 477"/>
                <a:gd name="T1" fmla="*/ 346 h 346"/>
                <a:gd name="T2" fmla="*/ 18 w 477"/>
                <a:gd name="T3" fmla="*/ 337 h 346"/>
                <a:gd name="T4" fmla="*/ 18 w 477"/>
                <a:gd name="T5" fmla="*/ 29 h 346"/>
                <a:gd name="T6" fmla="*/ 29 w 477"/>
                <a:gd name="T7" fmla="*/ 18 h 346"/>
                <a:gd name="T8" fmla="*/ 448 w 477"/>
                <a:gd name="T9" fmla="*/ 18 h 346"/>
                <a:gd name="T10" fmla="*/ 458 w 477"/>
                <a:gd name="T11" fmla="*/ 30 h 346"/>
                <a:gd name="T12" fmla="*/ 458 w 477"/>
                <a:gd name="T13" fmla="*/ 337 h 346"/>
                <a:gd name="T14" fmla="*/ 468 w 477"/>
                <a:gd name="T15" fmla="*/ 346 h 346"/>
                <a:gd name="T16" fmla="*/ 477 w 477"/>
                <a:gd name="T17" fmla="*/ 337 h 346"/>
                <a:gd name="T18" fmla="*/ 477 w 477"/>
                <a:gd name="T19" fmla="*/ 30 h 346"/>
                <a:gd name="T20" fmla="*/ 448 w 477"/>
                <a:gd name="T21" fmla="*/ 0 h 346"/>
                <a:gd name="T22" fmla="*/ 29 w 477"/>
                <a:gd name="T23" fmla="*/ 0 h 346"/>
                <a:gd name="T24" fmla="*/ 0 w 477"/>
                <a:gd name="T25" fmla="*/ 29 h 346"/>
                <a:gd name="T26" fmla="*/ 0 w 477"/>
                <a:gd name="T27" fmla="*/ 337 h 346"/>
                <a:gd name="T28" fmla="*/ 9 w 477"/>
                <a:gd name="T2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7" h="346">
                  <a:moveTo>
                    <a:pt x="9" y="346"/>
                  </a:moveTo>
                  <a:cubicBezTo>
                    <a:pt x="14" y="346"/>
                    <a:pt x="18" y="342"/>
                    <a:pt x="18" y="33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2"/>
                    <a:pt x="22" y="18"/>
                    <a:pt x="29" y="18"/>
                  </a:cubicBezTo>
                  <a:cubicBezTo>
                    <a:pt x="448" y="18"/>
                    <a:pt x="448" y="18"/>
                    <a:pt x="448" y="18"/>
                  </a:cubicBezTo>
                  <a:cubicBezTo>
                    <a:pt x="455" y="18"/>
                    <a:pt x="458" y="24"/>
                    <a:pt x="458" y="30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8" y="342"/>
                    <a:pt x="462" y="346"/>
                    <a:pt x="468" y="346"/>
                  </a:cubicBezTo>
                  <a:cubicBezTo>
                    <a:pt x="473" y="346"/>
                    <a:pt x="477" y="342"/>
                    <a:pt x="477" y="337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77" y="13"/>
                    <a:pt x="464" y="0"/>
                    <a:pt x="44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0" y="12"/>
                    <a:pt x="0" y="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2"/>
                    <a:pt x="4" y="346"/>
                    <a:pt x="9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C81777B-D6CD-D949-9F04-23F8CBBB6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601" y="1042988"/>
              <a:ext cx="396875" cy="306388"/>
            </a:xfrm>
            <a:custGeom>
              <a:avLst/>
              <a:gdLst>
                <a:gd name="T0" fmla="*/ 9 w 399"/>
                <a:gd name="T1" fmla="*/ 0 h 307"/>
                <a:gd name="T2" fmla="*/ 0 w 399"/>
                <a:gd name="T3" fmla="*/ 9 h 307"/>
                <a:gd name="T4" fmla="*/ 0 w 399"/>
                <a:gd name="T5" fmla="*/ 298 h 307"/>
                <a:gd name="T6" fmla="*/ 9 w 399"/>
                <a:gd name="T7" fmla="*/ 307 h 307"/>
                <a:gd name="T8" fmla="*/ 389 w 399"/>
                <a:gd name="T9" fmla="*/ 307 h 307"/>
                <a:gd name="T10" fmla="*/ 399 w 399"/>
                <a:gd name="T11" fmla="*/ 298 h 307"/>
                <a:gd name="T12" fmla="*/ 399 w 399"/>
                <a:gd name="T13" fmla="*/ 9 h 307"/>
                <a:gd name="T14" fmla="*/ 389 w 399"/>
                <a:gd name="T15" fmla="*/ 0 h 307"/>
                <a:gd name="T16" fmla="*/ 9 w 399"/>
                <a:gd name="T17" fmla="*/ 0 h 307"/>
                <a:gd name="T18" fmla="*/ 380 w 399"/>
                <a:gd name="T19" fmla="*/ 288 h 307"/>
                <a:gd name="T20" fmla="*/ 19 w 399"/>
                <a:gd name="T21" fmla="*/ 288 h 307"/>
                <a:gd name="T22" fmla="*/ 19 w 399"/>
                <a:gd name="T23" fmla="*/ 19 h 307"/>
                <a:gd name="T24" fmla="*/ 380 w 399"/>
                <a:gd name="T25" fmla="*/ 19 h 307"/>
                <a:gd name="T26" fmla="*/ 380 w 399"/>
                <a:gd name="T27" fmla="*/ 28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307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3"/>
                    <a:pt x="4" y="307"/>
                    <a:pt x="9" y="307"/>
                  </a:cubicBezTo>
                  <a:cubicBezTo>
                    <a:pt x="389" y="307"/>
                    <a:pt x="389" y="307"/>
                    <a:pt x="389" y="307"/>
                  </a:cubicBezTo>
                  <a:cubicBezTo>
                    <a:pt x="394" y="307"/>
                    <a:pt x="399" y="303"/>
                    <a:pt x="399" y="298"/>
                  </a:cubicBezTo>
                  <a:cubicBezTo>
                    <a:pt x="399" y="9"/>
                    <a:pt x="399" y="9"/>
                    <a:pt x="399" y="9"/>
                  </a:cubicBezTo>
                  <a:cubicBezTo>
                    <a:pt x="399" y="4"/>
                    <a:pt x="394" y="0"/>
                    <a:pt x="389" y="0"/>
                  </a:cubicBezTo>
                  <a:lnTo>
                    <a:pt x="9" y="0"/>
                  </a:lnTo>
                  <a:close/>
                  <a:moveTo>
                    <a:pt x="380" y="288"/>
                  </a:moveTo>
                  <a:cubicBezTo>
                    <a:pt x="19" y="288"/>
                    <a:pt x="19" y="288"/>
                    <a:pt x="19" y="28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380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5E3C843-D346-594F-A525-ECB9E1353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0814" y="1368426"/>
              <a:ext cx="552450" cy="58738"/>
            </a:xfrm>
            <a:custGeom>
              <a:avLst/>
              <a:gdLst>
                <a:gd name="T0" fmla="*/ 547 w 556"/>
                <a:gd name="T1" fmla="*/ 0 h 59"/>
                <a:gd name="T2" fmla="*/ 10 w 556"/>
                <a:gd name="T3" fmla="*/ 0 h 59"/>
                <a:gd name="T4" fmla="*/ 0 w 556"/>
                <a:gd name="T5" fmla="*/ 10 h 59"/>
                <a:gd name="T6" fmla="*/ 0 w 556"/>
                <a:gd name="T7" fmla="*/ 25 h 59"/>
                <a:gd name="T8" fmla="*/ 36 w 556"/>
                <a:gd name="T9" fmla="*/ 59 h 59"/>
                <a:gd name="T10" fmla="*/ 521 w 556"/>
                <a:gd name="T11" fmla="*/ 59 h 59"/>
                <a:gd name="T12" fmla="*/ 556 w 556"/>
                <a:gd name="T13" fmla="*/ 23 h 59"/>
                <a:gd name="T14" fmla="*/ 556 w 556"/>
                <a:gd name="T15" fmla="*/ 10 h 59"/>
                <a:gd name="T16" fmla="*/ 547 w 556"/>
                <a:gd name="T17" fmla="*/ 0 h 59"/>
                <a:gd name="T18" fmla="*/ 538 w 556"/>
                <a:gd name="T19" fmla="*/ 23 h 59"/>
                <a:gd name="T20" fmla="*/ 521 w 556"/>
                <a:gd name="T21" fmla="*/ 40 h 59"/>
                <a:gd name="T22" fmla="*/ 36 w 556"/>
                <a:gd name="T23" fmla="*/ 40 h 59"/>
                <a:gd name="T24" fmla="*/ 19 w 556"/>
                <a:gd name="T25" fmla="*/ 25 h 59"/>
                <a:gd name="T26" fmla="*/ 19 w 556"/>
                <a:gd name="T27" fmla="*/ 19 h 59"/>
                <a:gd name="T28" fmla="*/ 538 w 556"/>
                <a:gd name="T29" fmla="*/ 19 h 59"/>
                <a:gd name="T30" fmla="*/ 538 w 556"/>
                <a:gd name="T3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59">
                  <a:moveTo>
                    <a:pt x="5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3"/>
                    <a:pt x="20" y="59"/>
                    <a:pt x="36" y="59"/>
                  </a:cubicBezTo>
                  <a:cubicBezTo>
                    <a:pt x="521" y="59"/>
                    <a:pt x="521" y="59"/>
                    <a:pt x="521" y="59"/>
                  </a:cubicBezTo>
                  <a:cubicBezTo>
                    <a:pt x="537" y="59"/>
                    <a:pt x="556" y="40"/>
                    <a:pt x="556" y="23"/>
                  </a:cubicBezTo>
                  <a:cubicBezTo>
                    <a:pt x="556" y="10"/>
                    <a:pt x="556" y="10"/>
                    <a:pt x="556" y="10"/>
                  </a:cubicBezTo>
                  <a:cubicBezTo>
                    <a:pt x="556" y="5"/>
                    <a:pt x="552" y="0"/>
                    <a:pt x="547" y="0"/>
                  </a:cubicBezTo>
                  <a:close/>
                  <a:moveTo>
                    <a:pt x="538" y="23"/>
                  </a:moveTo>
                  <a:cubicBezTo>
                    <a:pt x="538" y="29"/>
                    <a:pt x="527" y="40"/>
                    <a:pt x="521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9" y="40"/>
                    <a:pt x="19" y="31"/>
                    <a:pt x="19" y="2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538" y="19"/>
                    <a:pt x="538" y="19"/>
                    <a:pt x="538" y="19"/>
                  </a:cubicBezTo>
                  <a:lnTo>
                    <a:pt x="53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96">
            <a:extLst>
              <a:ext uri="{FF2B5EF4-FFF2-40B4-BE49-F238E27FC236}">
                <a16:creationId xmlns:a16="http://schemas.microsoft.com/office/drawing/2014/main" id="{9F88D605-21EE-7E40-9BDD-B719B749EDF9}"/>
              </a:ext>
            </a:extLst>
          </p:cNvPr>
          <p:cNvSpPr>
            <a:spLocks/>
          </p:cNvSpPr>
          <p:nvPr/>
        </p:nvSpPr>
        <p:spPr bwMode="auto">
          <a:xfrm>
            <a:off x="5235170" y="3525325"/>
            <a:ext cx="292607" cy="250426"/>
          </a:xfrm>
          <a:custGeom>
            <a:avLst/>
            <a:gdLst>
              <a:gd name="T0" fmla="*/ 0 w 137"/>
              <a:gd name="T1" fmla="*/ 65 h 96"/>
              <a:gd name="T2" fmla="*/ 0 w 137"/>
              <a:gd name="T3" fmla="*/ 31 h 96"/>
              <a:gd name="T4" fmla="*/ 89 w 137"/>
              <a:gd name="T5" fmla="*/ 31 h 96"/>
              <a:gd name="T6" fmla="*/ 89 w 137"/>
              <a:gd name="T7" fmla="*/ 0 h 96"/>
              <a:gd name="T8" fmla="*/ 137 w 137"/>
              <a:gd name="T9" fmla="*/ 48 h 96"/>
              <a:gd name="T10" fmla="*/ 89 w 137"/>
              <a:gd name="T11" fmla="*/ 96 h 96"/>
              <a:gd name="T12" fmla="*/ 89 w 137"/>
              <a:gd name="T13" fmla="*/ 65 h 96"/>
              <a:gd name="T14" fmla="*/ 0 w 137"/>
              <a:gd name="T15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7" h="96">
                <a:moveTo>
                  <a:pt x="0" y="65"/>
                </a:moveTo>
                <a:lnTo>
                  <a:pt x="0" y="31"/>
                </a:lnTo>
                <a:lnTo>
                  <a:pt x="89" y="31"/>
                </a:lnTo>
                <a:lnTo>
                  <a:pt x="89" y="0"/>
                </a:lnTo>
                <a:lnTo>
                  <a:pt x="137" y="48"/>
                </a:lnTo>
                <a:lnTo>
                  <a:pt x="89" y="96"/>
                </a:lnTo>
                <a:lnTo>
                  <a:pt x="89" y="65"/>
                </a:lnTo>
                <a:lnTo>
                  <a:pt x="0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113A653-4ECF-344B-9394-C0824DA8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20" y="2880179"/>
            <a:ext cx="1331914" cy="12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28FCF-1E22-4545-8854-3B3FA02C169C}"/>
              </a:ext>
            </a:extLst>
          </p:cNvPr>
          <p:cNvSpPr txBox="1"/>
          <p:nvPr/>
        </p:nvSpPr>
        <p:spPr>
          <a:xfrm>
            <a:off x="395026" y="34052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Scheduling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24DCDE-2FE2-E347-9566-B515CFD0A5F3}"/>
              </a:ext>
            </a:extLst>
          </p:cNvPr>
          <p:cNvSpPr txBox="1"/>
          <p:nvPr/>
        </p:nvSpPr>
        <p:spPr>
          <a:xfrm>
            <a:off x="4830646" y="22830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lecture-7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47237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149600" y="887533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backup</a:t>
            </a:r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/</a:t>
            </a:r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restore - ETCD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6DDD1-F72D-C046-BBC9-D5A4208C011B}"/>
              </a:ext>
            </a:extLst>
          </p:cNvPr>
          <p:cNvSpPr txBox="1"/>
          <p:nvPr/>
        </p:nvSpPr>
        <p:spPr>
          <a:xfrm>
            <a:off x="5987144" y="2091252"/>
            <a:ext cx="58901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ETCD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쿠버네티스</a:t>
            </a:r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 클러스터를 구성하는 필수 요소이므로 </a:t>
            </a:r>
            <a:r>
              <a:rPr lang="en" altLang="ko-Kore-K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ETCD</a:t>
            </a:r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에 문제가 발생하여 클러스터 내 모든 정보가 사라져도 </a:t>
            </a:r>
            <a:r>
              <a:rPr lang="ko-KR" alt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백업본이</a:t>
            </a:r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 있다면 </a:t>
            </a:r>
            <a:r>
              <a:rPr lang="en" altLang="ko-Kore-K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restore </a:t>
            </a:r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하여 복구가 가능함</a:t>
            </a:r>
            <a:endParaRPr lang="en-US" altLang="ko-KR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backup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restore tool</a:t>
            </a: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etcdctl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velero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1CDE0-483F-F04F-88AC-7D7026123D22}"/>
              </a:ext>
            </a:extLst>
          </p:cNvPr>
          <p:cNvSpPr txBox="1"/>
          <p:nvPr/>
        </p:nvSpPr>
        <p:spPr>
          <a:xfrm>
            <a:off x="395026" y="340522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백업 및 복원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53B99D-6E8E-764F-A619-2A854513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89" y="2362963"/>
            <a:ext cx="4867272" cy="292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436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149600" y="887533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backup</a:t>
            </a:r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/</a:t>
            </a:r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restore -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Velero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6DDD1-F72D-C046-BBC9-D5A4208C011B}"/>
              </a:ext>
            </a:extLst>
          </p:cNvPr>
          <p:cNvSpPr txBox="1"/>
          <p:nvPr/>
        </p:nvSpPr>
        <p:spPr>
          <a:xfrm>
            <a:off x="1264355" y="1612058"/>
            <a:ext cx="9855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3F3E3E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Velero</a:t>
            </a:r>
            <a:r>
              <a:rPr lang="en" altLang="ko-Kore-KR" b="0" i="0" dirty="0">
                <a:solidFill>
                  <a:srgbClr val="3F3E3E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pPr marL="742950" lvl="1" indent="-285750" latinLnBrk="1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solidFill>
                  <a:srgbClr val="04BEB8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  <a:hlinkClick r:id="rId3"/>
              </a:rPr>
              <a:t>https://velero.io/</a:t>
            </a:r>
            <a:endParaRPr lang="en" altLang="ko-Kore-KR" b="0" i="0" u="none" strike="noStrike" dirty="0">
              <a:solidFill>
                <a:srgbClr val="04BEB8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marL="742950" lvl="1" indent="-285750" latinLnBrk="1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Velero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는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Kubernetes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클러스터 리소스와 영구 볼륨을 백업하고 복원할 수 있는 도구이다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marL="742950" lvl="1" indent="-285750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백업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/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복원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리소스를 다른 클러스터로 마이그레이션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클러스터 복제 작업을 단순화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한다</a:t>
            </a:r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742950" lvl="1" indent="-285750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가용성이 높은 개체 저장소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S3, GCS, Blob Storage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등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에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Kubernetes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리소스를 저장한다</a:t>
            </a:r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742950" lvl="1" indent="-285750" latinLnBrk="1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클라우드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공급자의 디스크 캡처 메커니즘을 사용하여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PV/PVC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백업</a:t>
            </a:r>
            <a:r>
              <a:rPr lang="ko-KR" altLang="en-US" dirty="0">
                <a:solidFill>
                  <a:srgbClr val="242424"/>
                </a:solidFill>
                <a:latin typeface="source-serif-pro"/>
              </a:rPr>
              <a:t>한다</a:t>
            </a:r>
            <a:endParaRPr lang="en-US" altLang="ko-KR" dirty="0">
              <a:solidFill>
                <a:srgbClr val="242424"/>
              </a:solidFill>
              <a:latin typeface="source-serif-pro"/>
            </a:endParaRPr>
          </a:p>
          <a:p>
            <a:pPr marL="742950" lvl="1" indent="-285750" latinLnBrk="1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cron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구문을 사용하여 백업 예약 가능 하다 </a:t>
            </a:r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742950" lvl="1" indent="-285750" latinLnBrk="1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TTL(Time to Live)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을 사용한 자동 백업 순환 지원</a:t>
            </a:r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742950" lvl="1" indent="-285750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커뮤니티 강화 플러그인 지원</a:t>
            </a:r>
          </a:p>
          <a:p>
            <a:pPr marL="742950" lvl="1" indent="-285750" latinLnBrk="1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742950" lvl="1" indent="-285750" latinLnBrk="1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742950" lvl="1" indent="-285750" latinLnBrk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-apple-system"/>
              <a:ea typeface="NanumGothic" panose="020D0604000000000000" pitchFamily="34" charset="-127"/>
            </a:endParaRPr>
          </a:p>
        </p:txBody>
      </p:sp>
      <p:pic>
        <p:nvPicPr>
          <p:cNvPr id="113666" name="Picture 2" descr="What is Velero ?. Velero is an open-source backup and… | by Ewere Diagboya  | MyCloudSeries | Medium">
            <a:extLst>
              <a:ext uri="{FF2B5EF4-FFF2-40B4-BE49-F238E27FC236}">
                <a16:creationId xmlns:a16="http://schemas.microsoft.com/office/drawing/2014/main" id="{93C46EE8-3E22-014A-B7FF-CC71159F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4566796"/>
            <a:ext cx="4851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0F7AF-DC56-7E43-95D4-A9C37B72B669}"/>
              </a:ext>
            </a:extLst>
          </p:cNvPr>
          <p:cNvSpPr txBox="1"/>
          <p:nvPr/>
        </p:nvSpPr>
        <p:spPr>
          <a:xfrm>
            <a:off x="395026" y="340522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백업 및 복원</a:t>
            </a:r>
          </a:p>
        </p:txBody>
      </p:sp>
    </p:spTree>
    <p:extLst>
      <p:ext uri="{BB962C8B-B14F-4D97-AF65-F5344CB8AC3E}">
        <p14:creationId xmlns:p14="http://schemas.microsoft.com/office/powerpoint/2010/main" val="9278857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131B0C-2075-1E42-889E-72C36F5B5503}"/>
              </a:ext>
            </a:extLst>
          </p:cNvPr>
          <p:cNvSpPr/>
          <p:nvPr/>
        </p:nvSpPr>
        <p:spPr>
          <a:xfrm>
            <a:off x="556591" y="816592"/>
            <a:ext cx="11221280" cy="6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ko-Kore-KR" dirty="0"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E3C86D-F3DC-5549-A4A9-518B13E176AA}"/>
              </a:ext>
            </a:extLst>
          </p:cNvPr>
          <p:cNvSpPr/>
          <p:nvPr/>
        </p:nvSpPr>
        <p:spPr>
          <a:xfrm>
            <a:off x="467139" y="745433"/>
            <a:ext cx="11410122" cy="5864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A5CF-FD04-974D-80D4-F666025003D9}"/>
              </a:ext>
            </a:extLst>
          </p:cNvPr>
          <p:cNvSpPr txBox="1"/>
          <p:nvPr/>
        </p:nvSpPr>
        <p:spPr>
          <a:xfrm>
            <a:off x="3149600" y="887533"/>
            <a:ext cx="65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 k8s backup</a:t>
            </a:r>
            <a:r>
              <a:rPr lang="en-US" altLang="ko-KR" sz="2400" dirty="0">
                <a:solidFill>
                  <a:schemeClr val="bg1"/>
                </a:solidFill>
                <a:latin typeface="Menlo" panose="020B0609030804020204" pitchFamily="49" charset="0"/>
              </a:rPr>
              <a:t>/</a:t>
            </a:r>
            <a:r>
              <a:rPr lang="en" altLang="ko-Kore-KR" sz="2400" dirty="0">
                <a:solidFill>
                  <a:schemeClr val="bg1"/>
                </a:solidFill>
                <a:latin typeface="Menlo" panose="020B0609030804020204" pitchFamily="49" charset="0"/>
              </a:rPr>
              <a:t>restore - </a:t>
            </a:r>
            <a:r>
              <a:rPr lang="en" altLang="ko-Kore-KR" sz="2400" dirty="0" err="1">
                <a:solidFill>
                  <a:schemeClr val="bg1"/>
                </a:solidFill>
                <a:latin typeface="Menlo" panose="020B0609030804020204" pitchFamily="49" charset="0"/>
              </a:rPr>
              <a:t>Velero</a:t>
            </a:r>
            <a:endParaRPr lang="ko-KR" altLang="en-US" sz="24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DEFF2-C457-D846-A001-2939CC3991B8}"/>
              </a:ext>
            </a:extLst>
          </p:cNvPr>
          <p:cNvSpPr txBox="1"/>
          <p:nvPr/>
        </p:nvSpPr>
        <p:spPr>
          <a:xfrm>
            <a:off x="6167231" y="1671865"/>
            <a:ext cx="56106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solidFill>
                  <a:srgbClr val="242424"/>
                </a:solidFill>
                <a:effectLst/>
                <a:latin typeface="source-serif-pro"/>
              </a:rPr>
              <a:t>Velero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클라이언트는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Kubernetes API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서버를 호출하여 </a:t>
            </a:r>
            <a:r>
              <a:rPr lang="en" altLang="ko-Kore-KR" dirty="0"/>
              <a:t>Backup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객체를 생성한다</a:t>
            </a:r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BackupController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새 개체를 확인 하고 </a:t>
            </a:r>
            <a:r>
              <a:rPr lang="en" altLang="ko-Kore-KR" dirty="0"/>
              <a:t>Backup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유효성 검사를 수행</a:t>
            </a:r>
            <a:r>
              <a:rPr lang="ko-KR" altLang="en-US" dirty="0">
                <a:solidFill>
                  <a:srgbClr val="242424"/>
                </a:solidFill>
                <a:latin typeface="source-serif-pro"/>
              </a:rPr>
              <a:t>한다</a:t>
            </a:r>
            <a:endParaRPr lang="en-US" altLang="ko-KR" dirty="0">
              <a:solidFill>
                <a:srgbClr val="242424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API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서버에 리소스를 쿼리하여 백업할 데이터를 수집한다 </a:t>
            </a:r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BackupController</a:t>
            </a:r>
            <a:r>
              <a:rPr lang="ko-KR" altLang="en-US" dirty="0">
                <a:solidFill>
                  <a:srgbClr val="242424"/>
                </a:solidFill>
                <a:latin typeface="source-serif-pro"/>
              </a:rPr>
              <a:t>가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백업 파일을 업로드하기 위해 </a:t>
            </a:r>
            <a:r>
              <a:rPr lang="en" altLang="ko-Kore-KR" b="0" i="0" dirty="0">
                <a:solidFill>
                  <a:srgbClr val="242424"/>
                </a:solidFill>
                <a:effectLst/>
                <a:latin typeface="source-serif-pro"/>
              </a:rPr>
              <a:t>S3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source-serif-pro"/>
              </a:rPr>
              <a:t>를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 통해 객체 스토리지 서비스를 호출한다 </a:t>
            </a:r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>
              <a:solidFill>
                <a:srgbClr val="242424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>
                <a:solidFill>
                  <a:srgbClr val="242424"/>
                </a:solidFill>
                <a:latin typeface="source-serif-pro"/>
              </a:rPr>
              <a:t>On-premise</a:t>
            </a:r>
            <a:r>
              <a:rPr lang="ko-KR" altLang="en-US" dirty="0">
                <a:solidFill>
                  <a:srgbClr val="242424"/>
                </a:solidFill>
                <a:latin typeface="source-serif-pro"/>
              </a:rPr>
              <a:t>환경에서는 </a:t>
            </a:r>
            <a:r>
              <a:rPr lang="en-US" altLang="ko-Kore-KR" dirty="0">
                <a:solidFill>
                  <a:srgbClr val="242424"/>
                </a:solidFill>
                <a:latin typeface="source-serif-pro"/>
              </a:rPr>
              <a:t>S3</a:t>
            </a:r>
            <a:r>
              <a:rPr lang="ko-KR" altLang="en-US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en-US" altLang="ko-KR" dirty="0">
                <a:solidFill>
                  <a:srgbClr val="242424"/>
                </a:solidFill>
                <a:latin typeface="source-serif-pro"/>
              </a:rPr>
              <a:t>API </a:t>
            </a:r>
            <a:r>
              <a:rPr lang="ko-KR" altLang="en-US" dirty="0">
                <a:solidFill>
                  <a:srgbClr val="242424"/>
                </a:solidFill>
                <a:latin typeface="source-serif-pro"/>
              </a:rPr>
              <a:t>가 호환 되는 </a:t>
            </a:r>
            <a:r>
              <a:rPr lang="en-US" altLang="ko-KR" dirty="0" err="1">
                <a:solidFill>
                  <a:srgbClr val="242424"/>
                </a:solidFill>
                <a:latin typeface="source-serif-pro"/>
              </a:rPr>
              <a:t>MinIO</a:t>
            </a:r>
            <a:r>
              <a:rPr lang="en-US" altLang="ko-KR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ko-KR" altLang="en-US" dirty="0">
                <a:solidFill>
                  <a:srgbClr val="242424"/>
                </a:solidFill>
                <a:latin typeface="source-serif-pro"/>
              </a:rPr>
              <a:t>등을 활용할 수 있다 </a:t>
            </a:r>
            <a:endParaRPr lang="en-US" altLang="ko-KR" dirty="0">
              <a:solidFill>
                <a:srgbClr val="242424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>
              <a:solidFill>
                <a:srgbClr val="242424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>
                <a:solidFill>
                  <a:srgbClr val="242424"/>
                </a:solidFill>
                <a:latin typeface="source-serif-pro"/>
              </a:rPr>
              <a:t>k8s namespace </a:t>
            </a:r>
            <a:r>
              <a:rPr lang="ko-Kore-KR" altLang="en-US" dirty="0">
                <a:solidFill>
                  <a:srgbClr val="242424"/>
                </a:solidFill>
                <a:latin typeface="source-serif-pro"/>
              </a:rPr>
              <a:t>단위로</a:t>
            </a:r>
            <a:r>
              <a:rPr lang="ko-KR" altLang="en-US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ko-KR" altLang="en-US" dirty="0" err="1">
                <a:solidFill>
                  <a:srgbClr val="242424"/>
                </a:solidFill>
                <a:latin typeface="source-serif-pro"/>
              </a:rPr>
              <a:t>백업및</a:t>
            </a:r>
            <a:r>
              <a:rPr lang="ko-KR" altLang="en-US" dirty="0">
                <a:solidFill>
                  <a:srgbClr val="242424"/>
                </a:solidFill>
                <a:latin typeface="source-serif-pro"/>
              </a:rPr>
              <a:t> 복원도 지원 된다 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C4422-2895-5B48-829D-F6B2DB5E1619}"/>
              </a:ext>
            </a:extLst>
          </p:cNvPr>
          <p:cNvSpPr txBox="1"/>
          <p:nvPr/>
        </p:nvSpPr>
        <p:spPr>
          <a:xfrm>
            <a:off x="395026" y="340522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</a:t>
            </a:r>
            <a:r>
              <a:rPr kumimoji="1" lang="en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ubernetes</a:t>
            </a:r>
            <a:r>
              <a:rPr kumimoji="1" lang="en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백업 및 복원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A28AD8-062E-E845-B54E-D898D374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51" y="2538384"/>
            <a:ext cx="5430069" cy="261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7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20909</TotalTime>
  <Words>7133</Words>
  <Application>Microsoft Macintosh PowerPoint</Application>
  <PresentationFormat>와이드스크린</PresentationFormat>
  <Paragraphs>1365</Paragraphs>
  <Slides>112</Slides>
  <Notes>112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36" baseType="lpstr">
      <vt:lpstr>-apple-system</vt:lpstr>
      <vt:lpstr>Apple SD Gothic Neo</vt:lpstr>
      <vt:lpstr>AppleSDGothicNeo</vt:lpstr>
      <vt:lpstr>Clarity City</vt:lpstr>
      <vt:lpstr>Google Sans</vt:lpstr>
      <vt:lpstr>맑은 고딕</vt:lpstr>
      <vt:lpstr>맑은 고딕</vt:lpstr>
      <vt:lpstr>NanumGothic</vt:lpstr>
      <vt:lpstr>NimbusSanL</vt:lpstr>
      <vt:lpstr>Noto Sans KR</vt:lpstr>
      <vt:lpstr>Pretendard Variable</vt:lpstr>
      <vt:lpstr>Red Hat Text</vt:lpstr>
      <vt:lpstr>SFMono-Regular</vt:lpstr>
      <vt:lpstr>source-serif-pro</vt:lpstr>
      <vt:lpstr>Spoqa Han Sans</vt:lpstr>
      <vt:lpstr>system-ui</vt:lpstr>
      <vt:lpstr>Arial</vt:lpstr>
      <vt:lpstr>Calibri</vt:lpstr>
      <vt:lpstr>Calibri Light</vt:lpstr>
      <vt:lpstr>Menlo</vt:lpstr>
      <vt:lpstr>open sans</vt:lpstr>
      <vt:lpstr>Roboto</vt:lpstr>
      <vt:lpstr>Roboto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Austine Namgung</dc:creator>
  <cp:lastModifiedBy>Austine Namgung</cp:lastModifiedBy>
  <cp:revision>22</cp:revision>
  <dcterms:created xsi:type="dcterms:W3CDTF">2024-02-02T06:15:22Z</dcterms:created>
  <dcterms:modified xsi:type="dcterms:W3CDTF">2024-02-18T04:47:26Z</dcterms:modified>
</cp:coreProperties>
</file>